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631" r:id="rId2"/>
    <p:sldId id="279" r:id="rId3"/>
    <p:sldId id="347" r:id="rId4"/>
    <p:sldId id="405" r:id="rId5"/>
    <p:sldId id="406" r:id="rId6"/>
    <p:sldId id="259" r:id="rId7"/>
    <p:sldId id="260" r:id="rId8"/>
    <p:sldId id="408" r:id="rId9"/>
    <p:sldId id="409" r:id="rId10"/>
    <p:sldId id="410" r:id="rId11"/>
    <p:sldId id="349" r:id="rId12"/>
    <p:sldId id="411" r:id="rId13"/>
    <p:sldId id="287" r:id="rId14"/>
    <p:sldId id="309" r:id="rId15"/>
    <p:sldId id="294" r:id="rId16"/>
    <p:sldId id="267" r:id="rId17"/>
  </p:sldIdLst>
  <p:sldSz cx="24384000" cy="13716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chel Loucks" initials="RL" lastIdx="2" clrIdx="0">
    <p:extLst>
      <p:ext uri="{19B8F6BF-5375-455C-9EA6-DF929625EA0E}">
        <p15:presenceInfo xmlns:p15="http://schemas.microsoft.com/office/powerpoint/2012/main" userId="S::rachel.loucks@interbrand.com::8bddd5b6-3408-4d76-b953-ad5fd8a31a5c" providerId="AD"/>
      </p:ext>
    </p:extLst>
  </p:cmAuthor>
  <p:cmAuthor id="2" name="Espinoza, Jessica J" initials="EJJ" lastIdx="6" clrIdx="1">
    <p:extLst>
      <p:ext uri="{19B8F6BF-5375-455C-9EA6-DF929625EA0E}">
        <p15:presenceInfo xmlns:p15="http://schemas.microsoft.com/office/powerpoint/2012/main" userId="S-1-5-21-284658018-2891381494-2635972303-569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9" autoAdjust="0"/>
    <p:restoredTop sz="94664" autoAdjust="0"/>
  </p:normalViewPr>
  <p:slideViewPr>
    <p:cSldViewPr snapToGrid="0">
      <p:cViewPr varScale="1">
        <p:scale>
          <a:sx n="49" d="100"/>
          <a:sy n="49" d="100"/>
        </p:scale>
        <p:origin x="240" y="608"/>
      </p:cViewPr>
      <p:guideLst/>
    </p:cSldViewPr>
  </p:slideViewPr>
  <p:outlineViewPr>
    <p:cViewPr>
      <p:scale>
        <a:sx n="33" d="100"/>
        <a:sy n="33" d="100"/>
      </p:scale>
      <p:origin x="0" y="-7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77" d="100"/>
        <a:sy n="177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303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70640D-33B4-4301-BE13-BF07ADE749B7}" type="doc">
      <dgm:prSet loTypeId="urn:microsoft.com/office/officeart/2011/layout/HexagonRadial" loCatId="cycle" qsTypeId="urn:microsoft.com/office/officeart/2005/8/quickstyle/3d9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231675D-B29A-40FD-A084-263A632C87D0}">
      <dgm:prSet phldrT="[Text]" custT="1"/>
      <dgm:spPr/>
      <dgm:t>
        <a:bodyPr/>
        <a:lstStyle/>
        <a:p>
          <a:r>
            <a:rPr lang="en-US" sz="4000" b="1" dirty="0">
              <a:solidFill>
                <a:schemeClr val="accent2"/>
              </a:solidFill>
            </a:rPr>
            <a:t>Data Scientist</a:t>
          </a:r>
        </a:p>
      </dgm:t>
    </dgm:pt>
    <dgm:pt modelId="{0DA8403F-A60C-4FEB-B554-D8CF6F142810}" type="parTrans" cxnId="{1A24DB54-B017-4878-B6C5-CBD074CF3EFD}">
      <dgm:prSet/>
      <dgm:spPr/>
      <dgm:t>
        <a:bodyPr/>
        <a:lstStyle/>
        <a:p>
          <a:endParaRPr lang="en-US" sz="3600" b="1"/>
        </a:p>
      </dgm:t>
    </dgm:pt>
    <dgm:pt modelId="{A0E4C118-0939-40CB-A650-54F760F1E4EC}" type="sibTrans" cxnId="{1A24DB54-B017-4878-B6C5-CBD074CF3EFD}">
      <dgm:prSet/>
      <dgm:spPr/>
      <dgm:t>
        <a:bodyPr/>
        <a:lstStyle/>
        <a:p>
          <a:endParaRPr lang="en-US" sz="3600" b="1"/>
        </a:p>
      </dgm:t>
    </dgm:pt>
    <dgm:pt modelId="{431E10BA-B7B0-4291-B076-88FD95B6A449}">
      <dgm:prSet phldrT="[Text]" custT="1"/>
      <dgm:spPr/>
      <dgm:t>
        <a:bodyPr/>
        <a:lstStyle/>
        <a:p>
          <a:r>
            <a:rPr lang="en-US" sz="2800" b="1" dirty="0">
              <a:solidFill>
                <a:schemeClr val="accent2"/>
              </a:solidFill>
            </a:rPr>
            <a:t>Data Integration</a:t>
          </a:r>
        </a:p>
      </dgm:t>
    </dgm:pt>
    <dgm:pt modelId="{4592C3A6-C259-4657-A83E-4E4A69F77675}" type="parTrans" cxnId="{52E754B1-49A3-474E-9E10-7000358440F7}">
      <dgm:prSet/>
      <dgm:spPr/>
      <dgm:t>
        <a:bodyPr/>
        <a:lstStyle/>
        <a:p>
          <a:endParaRPr lang="en-US" sz="3600" b="1"/>
        </a:p>
      </dgm:t>
    </dgm:pt>
    <dgm:pt modelId="{ED2CE4C1-D216-41DE-A29F-F58F9B668374}" type="sibTrans" cxnId="{52E754B1-49A3-474E-9E10-7000358440F7}">
      <dgm:prSet/>
      <dgm:spPr/>
      <dgm:t>
        <a:bodyPr/>
        <a:lstStyle/>
        <a:p>
          <a:endParaRPr lang="en-US" sz="3600" b="1"/>
        </a:p>
      </dgm:t>
    </dgm:pt>
    <dgm:pt modelId="{38BB94F4-066B-48B0-B915-0B3F9937C5B1}">
      <dgm:prSet phldrT="[Text]" custT="1"/>
      <dgm:spPr/>
      <dgm:t>
        <a:bodyPr/>
        <a:lstStyle/>
        <a:p>
          <a:r>
            <a:rPr lang="en-US" sz="2000" b="1" dirty="0">
              <a:solidFill>
                <a:schemeClr val="accent2"/>
              </a:solidFill>
            </a:rPr>
            <a:t>Programing</a:t>
          </a:r>
        </a:p>
        <a:p>
          <a:r>
            <a:rPr lang="en-US" sz="2400" b="1" dirty="0">
              <a:solidFill>
                <a:schemeClr val="accent2"/>
              </a:solidFill>
            </a:rPr>
            <a:t>(R, Python)</a:t>
          </a:r>
        </a:p>
      </dgm:t>
    </dgm:pt>
    <dgm:pt modelId="{08A023B5-0B13-4B5E-AC77-92753D2961D3}" type="parTrans" cxnId="{613193BC-CECE-476D-87DF-069CDFD9FE21}">
      <dgm:prSet/>
      <dgm:spPr/>
      <dgm:t>
        <a:bodyPr/>
        <a:lstStyle/>
        <a:p>
          <a:endParaRPr lang="en-US" sz="3600" b="1"/>
        </a:p>
      </dgm:t>
    </dgm:pt>
    <dgm:pt modelId="{969E5947-75F0-4075-92A3-4A51F5BF966B}" type="sibTrans" cxnId="{613193BC-CECE-476D-87DF-069CDFD9FE21}">
      <dgm:prSet/>
      <dgm:spPr/>
      <dgm:t>
        <a:bodyPr/>
        <a:lstStyle/>
        <a:p>
          <a:endParaRPr lang="en-US" sz="3600" b="1"/>
        </a:p>
      </dgm:t>
    </dgm:pt>
    <dgm:pt modelId="{16F54B2B-7849-49A0-889E-D975B99C1FF1}">
      <dgm:prSet phldrT="[Text]" custT="1"/>
      <dgm:spPr/>
      <dgm:t>
        <a:bodyPr/>
        <a:lstStyle/>
        <a:p>
          <a:r>
            <a:rPr lang="en-US" sz="2800" b="1" dirty="0">
              <a:solidFill>
                <a:schemeClr val="accent2"/>
              </a:solidFill>
            </a:rPr>
            <a:t>Data </a:t>
          </a:r>
          <a:r>
            <a:rPr lang="en-US" sz="2400" b="1" dirty="0">
              <a:solidFill>
                <a:schemeClr val="accent2"/>
              </a:solidFill>
            </a:rPr>
            <a:t>Visualization</a:t>
          </a:r>
          <a:endParaRPr lang="en-US" sz="2000" b="1" dirty="0">
            <a:solidFill>
              <a:schemeClr val="accent2"/>
            </a:solidFill>
          </a:endParaRPr>
        </a:p>
      </dgm:t>
    </dgm:pt>
    <dgm:pt modelId="{3A28A746-3D63-45F0-8883-6B72FA20DBA5}" type="parTrans" cxnId="{1D01E6E3-C762-43A1-BC3F-82AEB0B10BD1}">
      <dgm:prSet/>
      <dgm:spPr/>
      <dgm:t>
        <a:bodyPr/>
        <a:lstStyle/>
        <a:p>
          <a:endParaRPr lang="en-US" sz="3600" b="1"/>
        </a:p>
      </dgm:t>
    </dgm:pt>
    <dgm:pt modelId="{CDC0A6D7-CC62-4CAB-8623-2E5716FB87E2}" type="sibTrans" cxnId="{1D01E6E3-C762-43A1-BC3F-82AEB0B10BD1}">
      <dgm:prSet/>
      <dgm:spPr/>
      <dgm:t>
        <a:bodyPr/>
        <a:lstStyle/>
        <a:p>
          <a:endParaRPr lang="en-US" sz="3600" b="1"/>
        </a:p>
      </dgm:t>
    </dgm:pt>
    <dgm:pt modelId="{6A8D0370-DA09-4CFE-94CD-9C5711B65963}">
      <dgm:prSet phldrT="[Text]" custT="1"/>
      <dgm:spPr/>
      <dgm:t>
        <a:bodyPr/>
        <a:lstStyle/>
        <a:p>
          <a:r>
            <a:rPr lang="en-US" sz="2800" b="1" dirty="0">
              <a:solidFill>
                <a:schemeClr val="accent2"/>
              </a:solidFill>
            </a:rPr>
            <a:t>Big Data Skills</a:t>
          </a:r>
        </a:p>
      </dgm:t>
    </dgm:pt>
    <dgm:pt modelId="{9717C8F7-726A-40F0-8292-020C1DF0FA57}" type="parTrans" cxnId="{86092C8A-8DF8-4404-A49B-F2C904F7422E}">
      <dgm:prSet/>
      <dgm:spPr/>
      <dgm:t>
        <a:bodyPr/>
        <a:lstStyle/>
        <a:p>
          <a:endParaRPr lang="en-US" sz="3600" b="1"/>
        </a:p>
      </dgm:t>
    </dgm:pt>
    <dgm:pt modelId="{0785E79E-0F80-4A9D-88FB-2A6E816DDED2}" type="sibTrans" cxnId="{86092C8A-8DF8-4404-A49B-F2C904F7422E}">
      <dgm:prSet/>
      <dgm:spPr/>
      <dgm:t>
        <a:bodyPr/>
        <a:lstStyle/>
        <a:p>
          <a:endParaRPr lang="en-US" sz="3600" b="1"/>
        </a:p>
      </dgm:t>
    </dgm:pt>
    <dgm:pt modelId="{FCF6204B-D240-480E-8CF3-E1C2AAB4F023}">
      <dgm:prSet phldrT="[Text]" custT="1"/>
      <dgm:spPr/>
      <dgm:t>
        <a:bodyPr/>
        <a:lstStyle/>
        <a:p>
          <a:r>
            <a:rPr lang="en-US" sz="2800" b="1" dirty="0">
              <a:solidFill>
                <a:schemeClr val="accent2"/>
              </a:solidFill>
            </a:rPr>
            <a:t>Communication Skills</a:t>
          </a:r>
        </a:p>
      </dgm:t>
    </dgm:pt>
    <dgm:pt modelId="{B0243675-0CF9-404E-8796-E71971097069}" type="parTrans" cxnId="{00EC8DF1-2829-4B4E-A429-0ADDFB374F29}">
      <dgm:prSet/>
      <dgm:spPr/>
      <dgm:t>
        <a:bodyPr/>
        <a:lstStyle/>
        <a:p>
          <a:endParaRPr lang="en-US" sz="3600" b="1"/>
        </a:p>
      </dgm:t>
    </dgm:pt>
    <dgm:pt modelId="{6A74B89D-3F9D-4238-94AB-55C12E6F1E51}" type="sibTrans" cxnId="{00EC8DF1-2829-4B4E-A429-0ADDFB374F29}">
      <dgm:prSet/>
      <dgm:spPr/>
      <dgm:t>
        <a:bodyPr/>
        <a:lstStyle/>
        <a:p>
          <a:endParaRPr lang="en-US" sz="3600" b="1"/>
        </a:p>
      </dgm:t>
    </dgm:pt>
    <dgm:pt modelId="{7CF21AE2-21FC-4974-976F-C4A642C40677}">
      <dgm:prSet phldrT="[Text]" custT="1"/>
      <dgm:spPr/>
      <dgm:t>
        <a:bodyPr/>
        <a:lstStyle/>
        <a:p>
          <a:r>
            <a:rPr lang="en-US" sz="2800" b="1" dirty="0">
              <a:solidFill>
                <a:schemeClr val="accent2"/>
              </a:solidFill>
            </a:rPr>
            <a:t>Analytics-</a:t>
          </a:r>
        </a:p>
        <a:p>
          <a:r>
            <a:rPr lang="en-US" sz="2400" b="1" dirty="0">
              <a:solidFill>
                <a:schemeClr val="accent2"/>
              </a:solidFill>
            </a:rPr>
            <a:t>AI/ML, Statistics</a:t>
          </a:r>
        </a:p>
      </dgm:t>
    </dgm:pt>
    <dgm:pt modelId="{C6058F85-5CAA-491B-8CD4-B405113CB8E5}" type="parTrans" cxnId="{D74C45A4-4882-4D04-AAA3-213FDA3B7FAD}">
      <dgm:prSet/>
      <dgm:spPr/>
      <dgm:t>
        <a:bodyPr/>
        <a:lstStyle/>
        <a:p>
          <a:endParaRPr lang="en-US" sz="3600" b="1"/>
        </a:p>
      </dgm:t>
    </dgm:pt>
    <dgm:pt modelId="{32CA76E3-B4A9-4FAF-AFF6-A7F633333A9B}" type="sibTrans" cxnId="{D74C45A4-4882-4D04-AAA3-213FDA3B7FAD}">
      <dgm:prSet/>
      <dgm:spPr/>
      <dgm:t>
        <a:bodyPr/>
        <a:lstStyle/>
        <a:p>
          <a:endParaRPr lang="en-US" sz="3600" b="1"/>
        </a:p>
      </dgm:t>
    </dgm:pt>
    <dgm:pt modelId="{032E6A2D-1855-450F-9BFE-75E0D7FFD655}" type="pres">
      <dgm:prSet presAssocID="{1D70640D-33B4-4301-BE13-BF07ADE749B7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47FC14D-5C02-4654-9D84-AB4429F7446F}" type="pres">
      <dgm:prSet presAssocID="{3231675D-B29A-40FD-A084-263A632C87D0}" presName="Parent" presStyleLbl="node0" presStyleIdx="0" presStyleCnt="1">
        <dgm:presLayoutVars>
          <dgm:chMax val="6"/>
          <dgm:chPref val="6"/>
        </dgm:presLayoutVars>
      </dgm:prSet>
      <dgm:spPr/>
    </dgm:pt>
    <dgm:pt modelId="{0723A421-FA70-4EF3-A953-2E544368B00F}" type="pres">
      <dgm:prSet presAssocID="{431E10BA-B7B0-4291-B076-88FD95B6A449}" presName="Accent1" presStyleCnt="0"/>
      <dgm:spPr/>
    </dgm:pt>
    <dgm:pt modelId="{4E1A5F19-A340-4AE3-B0EA-65704AD66491}" type="pres">
      <dgm:prSet presAssocID="{431E10BA-B7B0-4291-B076-88FD95B6A449}" presName="Accent" presStyleLbl="bgShp" presStyleIdx="0" presStyleCnt="6"/>
      <dgm:spPr/>
    </dgm:pt>
    <dgm:pt modelId="{1B8B50EC-C711-4787-B366-F3B6A168861D}" type="pres">
      <dgm:prSet presAssocID="{431E10BA-B7B0-4291-B076-88FD95B6A449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90C71B7-011A-4027-AEEB-9981CFEED142}" type="pres">
      <dgm:prSet presAssocID="{38BB94F4-066B-48B0-B915-0B3F9937C5B1}" presName="Accent2" presStyleCnt="0"/>
      <dgm:spPr/>
    </dgm:pt>
    <dgm:pt modelId="{10A97924-7D4D-4F7F-9C6F-3613F2375274}" type="pres">
      <dgm:prSet presAssocID="{38BB94F4-066B-48B0-B915-0B3F9937C5B1}" presName="Accent" presStyleLbl="bgShp" presStyleIdx="1" presStyleCnt="6"/>
      <dgm:spPr/>
    </dgm:pt>
    <dgm:pt modelId="{16E7C4C0-1CCF-467A-8582-4CB87A376A70}" type="pres">
      <dgm:prSet presAssocID="{38BB94F4-066B-48B0-B915-0B3F9937C5B1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C4D46AD-F4FE-459F-8455-7CFA3704B0E2}" type="pres">
      <dgm:prSet presAssocID="{16F54B2B-7849-49A0-889E-D975B99C1FF1}" presName="Accent3" presStyleCnt="0"/>
      <dgm:spPr/>
    </dgm:pt>
    <dgm:pt modelId="{B2D43793-570B-47AC-B228-8BF203D34641}" type="pres">
      <dgm:prSet presAssocID="{16F54B2B-7849-49A0-889E-D975B99C1FF1}" presName="Accent" presStyleLbl="bgShp" presStyleIdx="2" presStyleCnt="6"/>
      <dgm:spPr/>
    </dgm:pt>
    <dgm:pt modelId="{A0A45072-A2DD-4702-A65A-5DE479CEC3E8}" type="pres">
      <dgm:prSet presAssocID="{16F54B2B-7849-49A0-889E-D975B99C1FF1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695F6BD9-33B1-4ECA-AF8B-583073720894}" type="pres">
      <dgm:prSet presAssocID="{6A8D0370-DA09-4CFE-94CD-9C5711B65963}" presName="Accent4" presStyleCnt="0"/>
      <dgm:spPr/>
    </dgm:pt>
    <dgm:pt modelId="{75EA1D43-6A0C-4B3F-B24D-E1B33D351F43}" type="pres">
      <dgm:prSet presAssocID="{6A8D0370-DA09-4CFE-94CD-9C5711B65963}" presName="Accent" presStyleLbl="bgShp" presStyleIdx="3" presStyleCnt="6"/>
      <dgm:spPr/>
    </dgm:pt>
    <dgm:pt modelId="{0BB4F60D-9C21-4243-A1EE-CF90AC280FB8}" type="pres">
      <dgm:prSet presAssocID="{6A8D0370-DA09-4CFE-94CD-9C5711B65963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F9FCCF7F-ADF3-4BB5-AFE6-74F7EAA6A314}" type="pres">
      <dgm:prSet presAssocID="{FCF6204B-D240-480E-8CF3-E1C2AAB4F023}" presName="Accent5" presStyleCnt="0"/>
      <dgm:spPr/>
    </dgm:pt>
    <dgm:pt modelId="{51ABB789-7963-4DB1-93FA-890B80844104}" type="pres">
      <dgm:prSet presAssocID="{FCF6204B-D240-480E-8CF3-E1C2AAB4F023}" presName="Accent" presStyleLbl="bgShp" presStyleIdx="4" presStyleCnt="6"/>
      <dgm:spPr/>
    </dgm:pt>
    <dgm:pt modelId="{8349447F-1A22-440B-B293-97F96F36A679}" type="pres">
      <dgm:prSet presAssocID="{FCF6204B-D240-480E-8CF3-E1C2AAB4F023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597346EA-AF54-4F88-9CE0-A8CEB2BCE6DF}" type="pres">
      <dgm:prSet presAssocID="{7CF21AE2-21FC-4974-976F-C4A642C40677}" presName="Accent6" presStyleCnt="0"/>
      <dgm:spPr/>
    </dgm:pt>
    <dgm:pt modelId="{D36B4101-1D92-49E5-911B-4CD25B51996D}" type="pres">
      <dgm:prSet presAssocID="{7CF21AE2-21FC-4974-976F-C4A642C40677}" presName="Accent" presStyleLbl="bgShp" presStyleIdx="5" presStyleCnt="6"/>
      <dgm:spPr/>
    </dgm:pt>
    <dgm:pt modelId="{50049020-7E49-4FFF-AA0A-5DAC5FAB6A89}" type="pres">
      <dgm:prSet presAssocID="{7CF21AE2-21FC-4974-976F-C4A642C40677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CD69520-6D64-6C4C-B6BA-8DA38C308CCC}" type="presOf" srcId="{FCF6204B-D240-480E-8CF3-E1C2AAB4F023}" destId="{8349447F-1A22-440B-B293-97F96F36A679}" srcOrd="0" destOrd="0" presId="urn:microsoft.com/office/officeart/2011/layout/HexagonRadial"/>
    <dgm:cxn modelId="{1A24DB54-B017-4878-B6C5-CBD074CF3EFD}" srcId="{1D70640D-33B4-4301-BE13-BF07ADE749B7}" destId="{3231675D-B29A-40FD-A084-263A632C87D0}" srcOrd="0" destOrd="0" parTransId="{0DA8403F-A60C-4FEB-B554-D8CF6F142810}" sibTransId="{A0E4C118-0939-40CB-A650-54F760F1E4EC}"/>
    <dgm:cxn modelId="{95B0155D-8672-0B42-8F98-3C5A3E7D143B}" type="presOf" srcId="{6A8D0370-DA09-4CFE-94CD-9C5711B65963}" destId="{0BB4F60D-9C21-4243-A1EE-CF90AC280FB8}" srcOrd="0" destOrd="0" presId="urn:microsoft.com/office/officeart/2011/layout/HexagonRadial"/>
    <dgm:cxn modelId="{A7F1BB5F-AAE8-F24E-810B-47B4BA2F6175}" type="presOf" srcId="{431E10BA-B7B0-4291-B076-88FD95B6A449}" destId="{1B8B50EC-C711-4787-B366-F3B6A168861D}" srcOrd="0" destOrd="0" presId="urn:microsoft.com/office/officeart/2011/layout/HexagonRadial"/>
    <dgm:cxn modelId="{8AD3DD61-52BA-6A46-BE1E-4D03667F2EBF}" type="presOf" srcId="{3231675D-B29A-40FD-A084-263A632C87D0}" destId="{847FC14D-5C02-4654-9D84-AB4429F7446F}" srcOrd="0" destOrd="0" presId="urn:microsoft.com/office/officeart/2011/layout/HexagonRadial"/>
    <dgm:cxn modelId="{3A60C87B-6675-094A-AEDC-C783B438A665}" type="presOf" srcId="{1D70640D-33B4-4301-BE13-BF07ADE749B7}" destId="{032E6A2D-1855-450F-9BFE-75E0D7FFD655}" srcOrd="0" destOrd="0" presId="urn:microsoft.com/office/officeart/2011/layout/HexagonRadial"/>
    <dgm:cxn modelId="{86092C8A-8DF8-4404-A49B-F2C904F7422E}" srcId="{3231675D-B29A-40FD-A084-263A632C87D0}" destId="{6A8D0370-DA09-4CFE-94CD-9C5711B65963}" srcOrd="3" destOrd="0" parTransId="{9717C8F7-726A-40F0-8292-020C1DF0FA57}" sibTransId="{0785E79E-0F80-4A9D-88FB-2A6E816DDED2}"/>
    <dgm:cxn modelId="{D74C45A4-4882-4D04-AAA3-213FDA3B7FAD}" srcId="{3231675D-B29A-40FD-A084-263A632C87D0}" destId="{7CF21AE2-21FC-4974-976F-C4A642C40677}" srcOrd="5" destOrd="0" parTransId="{C6058F85-5CAA-491B-8CD4-B405113CB8E5}" sibTransId="{32CA76E3-B4A9-4FAF-AFF6-A7F633333A9B}"/>
    <dgm:cxn modelId="{29B771AD-B672-ED4A-808A-A98F2E7D349E}" type="presOf" srcId="{7CF21AE2-21FC-4974-976F-C4A642C40677}" destId="{50049020-7E49-4FFF-AA0A-5DAC5FAB6A89}" srcOrd="0" destOrd="0" presId="urn:microsoft.com/office/officeart/2011/layout/HexagonRadial"/>
    <dgm:cxn modelId="{52E754B1-49A3-474E-9E10-7000358440F7}" srcId="{3231675D-B29A-40FD-A084-263A632C87D0}" destId="{431E10BA-B7B0-4291-B076-88FD95B6A449}" srcOrd="0" destOrd="0" parTransId="{4592C3A6-C259-4657-A83E-4E4A69F77675}" sibTransId="{ED2CE4C1-D216-41DE-A29F-F58F9B668374}"/>
    <dgm:cxn modelId="{780E77B5-D149-9648-A453-304D2F9E37DE}" type="presOf" srcId="{16F54B2B-7849-49A0-889E-D975B99C1FF1}" destId="{A0A45072-A2DD-4702-A65A-5DE479CEC3E8}" srcOrd="0" destOrd="0" presId="urn:microsoft.com/office/officeart/2011/layout/HexagonRadial"/>
    <dgm:cxn modelId="{613193BC-CECE-476D-87DF-069CDFD9FE21}" srcId="{3231675D-B29A-40FD-A084-263A632C87D0}" destId="{38BB94F4-066B-48B0-B915-0B3F9937C5B1}" srcOrd="1" destOrd="0" parTransId="{08A023B5-0B13-4B5E-AC77-92753D2961D3}" sibTransId="{969E5947-75F0-4075-92A3-4A51F5BF966B}"/>
    <dgm:cxn modelId="{1D01E6E3-C762-43A1-BC3F-82AEB0B10BD1}" srcId="{3231675D-B29A-40FD-A084-263A632C87D0}" destId="{16F54B2B-7849-49A0-889E-D975B99C1FF1}" srcOrd="2" destOrd="0" parTransId="{3A28A746-3D63-45F0-8883-6B72FA20DBA5}" sibTransId="{CDC0A6D7-CC62-4CAB-8623-2E5716FB87E2}"/>
    <dgm:cxn modelId="{00EC8DF1-2829-4B4E-A429-0ADDFB374F29}" srcId="{3231675D-B29A-40FD-A084-263A632C87D0}" destId="{FCF6204B-D240-480E-8CF3-E1C2AAB4F023}" srcOrd="4" destOrd="0" parTransId="{B0243675-0CF9-404E-8796-E71971097069}" sibTransId="{6A74B89D-3F9D-4238-94AB-55C12E6F1E51}"/>
    <dgm:cxn modelId="{6F2ACBF7-1421-E547-A926-F3C7DC2508AB}" type="presOf" srcId="{38BB94F4-066B-48B0-B915-0B3F9937C5B1}" destId="{16E7C4C0-1CCF-467A-8582-4CB87A376A70}" srcOrd="0" destOrd="0" presId="urn:microsoft.com/office/officeart/2011/layout/HexagonRadial"/>
    <dgm:cxn modelId="{E2CDFCBC-98F2-4C4E-8184-680E845489EE}" type="presParOf" srcId="{032E6A2D-1855-450F-9BFE-75E0D7FFD655}" destId="{847FC14D-5C02-4654-9D84-AB4429F7446F}" srcOrd="0" destOrd="0" presId="urn:microsoft.com/office/officeart/2011/layout/HexagonRadial"/>
    <dgm:cxn modelId="{C4EB3232-24EA-E242-9719-CBBC2B1AB544}" type="presParOf" srcId="{032E6A2D-1855-450F-9BFE-75E0D7FFD655}" destId="{0723A421-FA70-4EF3-A953-2E544368B00F}" srcOrd="1" destOrd="0" presId="urn:microsoft.com/office/officeart/2011/layout/HexagonRadial"/>
    <dgm:cxn modelId="{3C2DE2C9-D393-A644-A681-F5AA860F66CD}" type="presParOf" srcId="{0723A421-FA70-4EF3-A953-2E544368B00F}" destId="{4E1A5F19-A340-4AE3-B0EA-65704AD66491}" srcOrd="0" destOrd="0" presId="urn:microsoft.com/office/officeart/2011/layout/HexagonRadial"/>
    <dgm:cxn modelId="{926A2852-38E0-B844-8EF6-C9ABD165E93C}" type="presParOf" srcId="{032E6A2D-1855-450F-9BFE-75E0D7FFD655}" destId="{1B8B50EC-C711-4787-B366-F3B6A168861D}" srcOrd="2" destOrd="0" presId="urn:microsoft.com/office/officeart/2011/layout/HexagonRadial"/>
    <dgm:cxn modelId="{9F6DD2D1-FF2D-8E41-8E97-0205F4AF3F6A}" type="presParOf" srcId="{032E6A2D-1855-450F-9BFE-75E0D7FFD655}" destId="{A90C71B7-011A-4027-AEEB-9981CFEED142}" srcOrd="3" destOrd="0" presId="urn:microsoft.com/office/officeart/2011/layout/HexagonRadial"/>
    <dgm:cxn modelId="{7412B427-8172-7047-948E-ACA89B20ED59}" type="presParOf" srcId="{A90C71B7-011A-4027-AEEB-9981CFEED142}" destId="{10A97924-7D4D-4F7F-9C6F-3613F2375274}" srcOrd="0" destOrd="0" presId="urn:microsoft.com/office/officeart/2011/layout/HexagonRadial"/>
    <dgm:cxn modelId="{E26F4D36-0203-0F4A-813C-DB15B6D2B94B}" type="presParOf" srcId="{032E6A2D-1855-450F-9BFE-75E0D7FFD655}" destId="{16E7C4C0-1CCF-467A-8582-4CB87A376A70}" srcOrd="4" destOrd="0" presId="urn:microsoft.com/office/officeart/2011/layout/HexagonRadial"/>
    <dgm:cxn modelId="{9C86B64C-2665-DF46-90E1-5F9C8B06DE85}" type="presParOf" srcId="{032E6A2D-1855-450F-9BFE-75E0D7FFD655}" destId="{BC4D46AD-F4FE-459F-8455-7CFA3704B0E2}" srcOrd="5" destOrd="0" presId="urn:microsoft.com/office/officeart/2011/layout/HexagonRadial"/>
    <dgm:cxn modelId="{67CE20B7-72A0-5040-A6F8-597F593280A5}" type="presParOf" srcId="{BC4D46AD-F4FE-459F-8455-7CFA3704B0E2}" destId="{B2D43793-570B-47AC-B228-8BF203D34641}" srcOrd="0" destOrd="0" presId="urn:microsoft.com/office/officeart/2011/layout/HexagonRadial"/>
    <dgm:cxn modelId="{F7192AB2-511F-AD40-8905-7CBD4D63CE27}" type="presParOf" srcId="{032E6A2D-1855-450F-9BFE-75E0D7FFD655}" destId="{A0A45072-A2DD-4702-A65A-5DE479CEC3E8}" srcOrd="6" destOrd="0" presId="urn:microsoft.com/office/officeart/2011/layout/HexagonRadial"/>
    <dgm:cxn modelId="{D182856F-C405-7649-9221-CD839DF1EB2A}" type="presParOf" srcId="{032E6A2D-1855-450F-9BFE-75E0D7FFD655}" destId="{695F6BD9-33B1-4ECA-AF8B-583073720894}" srcOrd="7" destOrd="0" presId="urn:microsoft.com/office/officeart/2011/layout/HexagonRadial"/>
    <dgm:cxn modelId="{778C96E0-1255-F040-8729-8571538B6CF5}" type="presParOf" srcId="{695F6BD9-33B1-4ECA-AF8B-583073720894}" destId="{75EA1D43-6A0C-4B3F-B24D-E1B33D351F43}" srcOrd="0" destOrd="0" presId="urn:microsoft.com/office/officeart/2011/layout/HexagonRadial"/>
    <dgm:cxn modelId="{94782E47-B6D0-F74B-96BC-663A30863C82}" type="presParOf" srcId="{032E6A2D-1855-450F-9BFE-75E0D7FFD655}" destId="{0BB4F60D-9C21-4243-A1EE-CF90AC280FB8}" srcOrd="8" destOrd="0" presId="urn:microsoft.com/office/officeart/2011/layout/HexagonRadial"/>
    <dgm:cxn modelId="{AAA62DD9-5563-BE4D-8FB6-D801D6B46768}" type="presParOf" srcId="{032E6A2D-1855-450F-9BFE-75E0D7FFD655}" destId="{F9FCCF7F-ADF3-4BB5-AFE6-74F7EAA6A314}" srcOrd="9" destOrd="0" presId="urn:microsoft.com/office/officeart/2011/layout/HexagonRadial"/>
    <dgm:cxn modelId="{DE2CA056-2625-644D-9754-F9290E0947C8}" type="presParOf" srcId="{F9FCCF7F-ADF3-4BB5-AFE6-74F7EAA6A314}" destId="{51ABB789-7963-4DB1-93FA-890B80844104}" srcOrd="0" destOrd="0" presId="urn:microsoft.com/office/officeart/2011/layout/HexagonRadial"/>
    <dgm:cxn modelId="{BB13C499-8BD8-CE47-966A-CB62AC755F6D}" type="presParOf" srcId="{032E6A2D-1855-450F-9BFE-75E0D7FFD655}" destId="{8349447F-1A22-440B-B293-97F96F36A679}" srcOrd="10" destOrd="0" presId="urn:microsoft.com/office/officeart/2011/layout/HexagonRadial"/>
    <dgm:cxn modelId="{F935345A-E922-7E40-A86A-C46CB40C0AAF}" type="presParOf" srcId="{032E6A2D-1855-450F-9BFE-75E0D7FFD655}" destId="{597346EA-AF54-4F88-9CE0-A8CEB2BCE6DF}" srcOrd="11" destOrd="0" presId="urn:microsoft.com/office/officeart/2011/layout/HexagonRadial"/>
    <dgm:cxn modelId="{5528F680-D91A-BF43-AD65-3E119E562A18}" type="presParOf" srcId="{597346EA-AF54-4F88-9CE0-A8CEB2BCE6DF}" destId="{D36B4101-1D92-49E5-911B-4CD25B51996D}" srcOrd="0" destOrd="0" presId="urn:microsoft.com/office/officeart/2011/layout/HexagonRadial"/>
    <dgm:cxn modelId="{27222622-5DF6-064B-BB6C-44EE36DDA36F}" type="presParOf" srcId="{032E6A2D-1855-450F-9BFE-75E0D7FFD655}" destId="{50049020-7E49-4FFF-AA0A-5DAC5FAB6A89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7FC14D-5C02-4654-9D84-AB4429F7446F}">
      <dsp:nvSpPr>
        <dsp:cNvPr id="0" name=""/>
        <dsp:cNvSpPr/>
      </dsp:nvSpPr>
      <dsp:spPr>
        <a:xfrm>
          <a:off x="8438480" y="3607250"/>
          <a:ext cx="4584971" cy="396618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  <a:sp3d extrusionH="28000" prstMaterial="matte"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accent2"/>
              </a:solidFill>
            </a:rPr>
            <a:t>Data Scientist</a:t>
          </a:r>
        </a:p>
      </dsp:txBody>
      <dsp:txXfrm>
        <a:off x="9198274" y="4264503"/>
        <a:ext cx="3065383" cy="2651680"/>
      </dsp:txXfrm>
    </dsp:sp>
    <dsp:sp modelId="{10A97924-7D4D-4F7F-9C6F-3613F2375274}">
      <dsp:nvSpPr>
        <dsp:cNvPr id="0" name=""/>
        <dsp:cNvSpPr/>
      </dsp:nvSpPr>
      <dsp:spPr>
        <a:xfrm>
          <a:off x="11309554" y="1709697"/>
          <a:ext cx="1729896" cy="1490534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8B50EC-C711-4787-B366-F3B6A168861D}">
      <dsp:nvSpPr>
        <dsp:cNvPr id="0" name=""/>
        <dsp:cNvSpPr/>
      </dsp:nvSpPr>
      <dsp:spPr>
        <a:xfrm>
          <a:off x="8860822" y="0"/>
          <a:ext cx="3757351" cy="3250550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accent2"/>
              </a:solidFill>
            </a:rPr>
            <a:t>Data Integration</a:t>
          </a:r>
        </a:p>
      </dsp:txBody>
      <dsp:txXfrm>
        <a:off x="9483495" y="538686"/>
        <a:ext cx="2512005" cy="2173178"/>
      </dsp:txXfrm>
    </dsp:sp>
    <dsp:sp modelId="{B2D43793-570B-47AC-B228-8BF203D34641}">
      <dsp:nvSpPr>
        <dsp:cNvPr id="0" name=""/>
        <dsp:cNvSpPr/>
      </dsp:nvSpPr>
      <dsp:spPr>
        <a:xfrm>
          <a:off x="13328477" y="4496203"/>
          <a:ext cx="1729896" cy="1490534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E7C4C0-1CCF-467A-8582-4CB87A376A70}">
      <dsp:nvSpPr>
        <dsp:cNvPr id="0" name=""/>
        <dsp:cNvSpPr/>
      </dsp:nvSpPr>
      <dsp:spPr>
        <a:xfrm>
          <a:off x="12306750" y="1999306"/>
          <a:ext cx="3757351" cy="3250550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-75"/>
            <a:satOff val="5333"/>
            <a:lumOff val="2353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  <a:sp3d extrusionH="28000" prstMaterial="matte"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2"/>
              </a:solidFill>
            </a:rPr>
            <a:t>Programing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accent2"/>
              </a:solidFill>
            </a:rPr>
            <a:t>(R, Python)</a:t>
          </a:r>
        </a:p>
      </dsp:txBody>
      <dsp:txXfrm>
        <a:off x="12929423" y="2537992"/>
        <a:ext cx="2512005" cy="2173178"/>
      </dsp:txXfrm>
    </dsp:sp>
    <dsp:sp modelId="{75EA1D43-6A0C-4B3F-B24D-E1B33D351F43}">
      <dsp:nvSpPr>
        <dsp:cNvPr id="0" name=""/>
        <dsp:cNvSpPr/>
      </dsp:nvSpPr>
      <dsp:spPr>
        <a:xfrm>
          <a:off x="11926003" y="7641645"/>
          <a:ext cx="1729896" cy="1490534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A45072-A2DD-4702-A65A-5DE479CEC3E8}">
      <dsp:nvSpPr>
        <dsp:cNvPr id="0" name=""/>
        <dsp:cNvSpPr/>
      </dsp:nvSpPr>
      <dsp:spPr>
        <a:xfrm>
          <a:off x="12306750" y="5929711"/>
          <a:ext cx="3757351" cy="3250550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-150"/>
            <a:satOff val="10665"/>
            <a:lumOff val="4706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accent2"/>
              </a:solidFill>
            </a:rPr>
            <a:t>Data </a:t>
          </a:r>
          <a:r>
            <a:rPr lang="en-US" sz="2400" b="1" kern="1200" dirty="0">
              <a:solidFill>
                <a:schemeClr val="accent2"/>
              </a:solidFill>
            </a:rPr>
            <a:t>Visualization</a:t>
          </a:r>
          <a:endParaRPr lang="en-US" sz="2000" b="1" kern="1200" dirty="0">
            <a:solidFill>
              <a:schemeClr val="accent2"/>
            </a:solidFill>
          </a:endParaRPr>
        </a:p>
      </dsp:txBody>
      <dsp:txXfrm>
        <a:off x="12929423" y="6468397"/>
        <a:ext cx="2512005" cy="2173178"/>
      </dsp:txXfrm>
    </dsp:sp>
    <dsp:sp modelId="{51ABB789-7963-4DB1-93FA-890B80844104}">
      <dsp:nvSpPr>
        <dsp:cNvPr id="0" name=""/>
        <dsp:cNvSpPr/>
      </dsp:nvSpPr>
      <dsp:spPr>
        <a:xfrm>
          <a:off x="8447012" y="7968154"/>
          <a:ext cx="1729896" cy="1490534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B4F60D-9C21-4243-A1EE-CF90AC280FB8}">
      <dsp:nvSpPr>
        <dsp:cNvPr id="0" name=""/>
        <dsp:cNvSpPr/>
      </dsp:nvSpPr>
      <dsp:spPr>
        <a:xfrm>
          <a:off x="8860822" y="7931254"/>
          <a:ext cx="3757351" cy="3250550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-225"/>
            <a:satOff val="15998"/>
            <a:lumOff val="7059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accent2"/>
              </a:solidFill>
            </a:rPr>
            <a:t>Big Data Skills</a:t>
          </a:r>
        </a:p>
      </dsp:txBody>
      <dsp:txXfrm>
        <a:off x="9483495" y="8469940"/>
        <a:ext cx="2512005" cy="2173178"/>
      </dsp:txXfrm>
    </dsp:sp>
    <dsp:sp modelId="{D36B4101-1D92-49E5-911B-4CD25B51996D}">
      <dsp:nvSpPr>
        <dsp:cNvPr id="0" name=""/>
        <dsp:cNvSpPr/>
      </dsp:nvSpPr>
      <dsp:spPr>
        <a:xfrm>
          <a:off x="6395027" y="5182766"/>
          <a:ext cx="1729896" cy="1490534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49447F-1A22-440B-B293-97F96F36A679}">
      <dsp:nvSpPr>
        <dsp:cNvPr id="0" name=""/>
        <dsp:cNvSpPr/>
      </dsp:nvSpPr>
      <dsp:spPr>
        <a:xfrm>
          <a:off x="5398897" y="5931947"/>
          <a:ext cx="3757351" cy="3250550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-300"/>
            <a:satOff val="21330"/>
            <a:lumOff val="9412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accent2"/>
              </a:solidFill>
            </a:rPr>
            <a:t>Communication Skills</a:t>
          </a:r>
        </a:p>
      </dsp:txBody>
      <dsp:txXfrm>
        <a:off x="6021570" y="6470633"/>
        <a:ext cx="2512005" cy="2173178"/>
      </dsp:txXfrm>
    </dsp:sp>
    <dsp:sp modelId="{50049020-7E49-4FFF-AA0A-5DAC5FAB6A89}">
      <dsp:nvSpPr>
        <dsp:cNvPr id="0" name=""/>
        <dsp:cNvSpPr/>
      </dsp:nvSpPr>
      <dsp:spPr>
        <a:xfrm>
          <a:off x="5398897" y="1994834"/>
          <a:ext cx="3757351" cy="3250550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-374"/>
            <a:satOff val="26663"/>
            <a:lumOff val="11765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accent2"/>
              </a:solidFill>
            </a:rPr>
            <a:t>Analytics-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accent2"/>
              </a:solidFill>
            </a:rPr>
            <a:t>AI/ML, Statistics</a:t>
          </a:r>
        </a:p>
      </dsp:txBody>
      <dsp:txXfrm>
        <a:off x="6021570" y="2533520"/>
        <a:ext cx="2512005" cy="2173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F5A97-173D-4A34-8D2B-1E949A558E7A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86482-C440-4BAE-8475-777E79A71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0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9DB7F07-F611-493D-A98F-F381480ABA4E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2DC5F8D-2B03-4387-8B1E-97F3000BD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95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247cb49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6247cb49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122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https://www.forbes.com/sites/louiscolumbus/2018/05/23/10-charts-that-will-change-your-perspective-of-big-datas-growth/#3d0f2e9d2926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A4628-0D59-472A-A444-3E342C2AEDB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00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https://www.sciencefocus.com/future-technology/how-much-data-is-on-the-internet/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A4628-0D59-472A-A444-3E342C2AEDB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458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A4628-0D59-472A-A444-3E342C2AEDB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408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A4628-0D59-472A-A444-3E342C2AEDB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174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GENERAL DYNAMICS INFORMATION TECHNOLOGY.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4CDC-CF68-4D8C-9225-2260FB816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49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1" y="781050"/>
            <a:ext cx="6286500" cy="13779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2730500"/>
            <a:ext cx="6286500" cy="9550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GENERAL DYNAMICS INFORMATION TECHNOLOGY.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4CDC-CF68-4D8C-9225-2260FB81648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055100" y="2730500"/>
            <a:ext cx="6261100" cy="95504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6275050" y="2730500"/>
            <a:ext cx="6280150" cy="9550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6275050" y="781050"/>
            <a:ext cx="6280150" cy="1377950"/>
          </a:xfrm>
        </p:spPr>
        <p:txBody>
          <a:bodyPr>
            <a:normAutofit/>
          </a:bodyPr>
          <a:lstStyle>
            <a:lvl1pPr>
              <a:defRPr lang="en-US" sz="48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2651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ACEDB9F-4BC8-B54A-9E72-93CDCBD85973}"/>
              </a:ext>
            </a:extLst>
          </p:cNvPr>
          <p:cNvSpPr/>
          <p:nvPr userDrawn="1"/>
        </p:nvSpPr>
        <p:spPr>
          <a:xfrm>
            <a:off x="16281810" y="2730500"/>
            <a:ext cx="6286500" cy="955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CEDB9F-4BC8-B54A-9E72-93CDCBD85973}"/>
              </a:ext>
            </a:extLst>
          </p:cNvPr>
          <p:cNvSpPr/>
          <p:nvPr userDrawn="1"/>
        </p:nvSpPr>
        <p:spPr>
          <a:xfrm>
            <a:off x="9055100" y="2730500"/>
            <a:ext cx="6286500" cy="955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CEDB9F-4BC8-B54A-9E72-93CDCBD85973}"/>
              </a:ext>
            </a:extLst>
          </p:cNvPr>
          <p:cNvSpPr/>
          <p:nvPr userDrawn="1"/>
        </p:nvSpPr>
        <p:spPr>
          <a:xfrm>
            <a:off x="1828800" y="2730500"/>
            <a:ext cx="6286500" cy="955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81050"/>
            <a:ext cx="20707349" cy="13779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238" y="3274142"/>
            <a:ext cx="5220929" cy="843607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GENERAL DYNAMICS INFORMATION TECHNOLOGY.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4CDC-CF68-4D8C-9225-2260FB81648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9559718" y="3274142"/>
            <a:ext cx="5247663" cy="84360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6881475" y="3273425"/>
            <a:ext cx="5207000" cy="84367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534880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ACEDB9F-4BC8-B54A-9E72-93CDCBD85973}"/>
              </a:ext>
            </a:extLst>
          </p:cNvPr>
          <p:cNvSpPr/>
          <p:nvPr userDrawn="1"/>
        </p:nvSpPr>
        <p:spPr>
          <a:xfrm>
            <a:off x="16281810" y="2730500"/>
            <a:ext cx="6286500" cy="955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CEDB9F-4BC8-B54A-9E72-93CDCBD85973}"/>
              </a:ext>
            </a:extLst>
          </p:cNvPr>
          <p:cNvSpPr/>
          <p:nvPr userDrawn="1"/>
        </p:nvSpPr>
        <p:spPr>
          <a:xfrm>
            <a:off x="9055100" y="2730500"/>
            <a:ext cx="6286500" cy="955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CEDB9F-4BC8-B54A-9E72-93CDCBD85973}"/>
              </a:ext>
            </a:extLst>
          </p:cNvPr>
          <p:cNvSpPr/>
          <p:nvPr userDrawn="1"/>
        </p:nvSpPr>
        <p:spPr>
          <a:xfrm>
            <a:off x="1828800" y="2730500"/>
            <a:ext cx="6286500" cy="955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81050"/>
            <a:ext cx="20707349" cy="13779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238" y="8819781"/>
            <a:ext cx="5220929" cy="28904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GENERAL DYNAMICS INFORMATION TECHNOLOGY.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4CDC-CF68-4D8C-9225-2260FB81648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9559718" y="3274142"/>
            <a:ext cx="5247663" cy="292018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6881475" y="8819535"/>
            <a:ext cx="5207000" cy="28906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2389188" y="3273425"/>
            <a:ext cx="5221287" cy="4425950"/>
          </a:xfrm>
          <a:solidFill>
            <a:schemeClr val="accent5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Chart Placeholder 13"/>
          <p:cNvSpPr>
            <a:spLocks noGrp="1"/>
          </p:cNvSpPr>
          <p:nvPr>
            <p:ph type="chart" sz="quarter" idx="17"/>
          </p:nvPr>
        </p:nvSpPr>
        <p:spPr>
          <a:xfrm>
            <a:off x="9587706" y="7342546"/>
            <a:ext cx="5221287" cy="4425950"/>
          </a:xfrm>
          <a:solidFill>
            <a:schemeClr val="accent5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Chart Placeholder 15"/>
          <p:cNvSpPr>
            <a:spLocks noGrp="1"/>
          </p:cNvSpPr>
          <p:nvPr>
            <p:ph type="chart" sz="quarter" idx="18"/>
          </p:nvPr>
        </p:nvSpPr>
        <p:spPr>
          <a:xfrm>
            <a:off x="16773832" y="3273425"/>
            <a:ext cx="5221287" cy="4425950"/>
          </a:xfrm>
          <a:solidFill>
            <a:schemeClr val="accent5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51904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GENERAL DYNAMICS INFORMATION TECHNOLOGY.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4CDC-CF68-4D8C-9225-2260FB816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49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GENERAL DYNAMICS INFORMATION TECHNOLOGY.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4CDC-CF68-4D8C-9225-2260FB816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61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1" y="2730500"/>
            <a:ext cx="8534400" cy="95504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020800" y="2730500"/>
            <a:ext cx="8534400" cy="95377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GENERAL DYNAMICS INFORMATION TECHNOLOGY.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4CDC-CF68-4D8C-9225-2260FB816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83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81050"/>
            <a:ext cx="20707349" cy="13779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2730500"/>
            <a:ext cx="6286500" cy="9550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GENERAL DYNAMICS INFORMATION TECHNOLOGY.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4CDC-CF68-4D8C-9225-2260FB81648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9055100" y="2730500"/>
            <a:ext cx="6261100" cy="95504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6275050" y="2730500"/>
            <a:ext cx="6261099" cy="9550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205167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81050"/>
            <a:ext cx="8534401" cy="1377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1" y="2738226"/>
            <a:ext cx="8534400" cy="95426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020801" y="2730500"/>
            <a:ext cx="8534400" cy="9550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0" y="12946161"/>
            <a:ext cx="9163664" cy="296690"/>
          </a:xfrm>
        </p:spPr>
        <p:txBody>
          <a:bodyPr/>
          <a:lstStyle/>
          <a:p>
            <a:r>
              <a:rPr lang="en-US"/>
              <a:t>© 2019 GENERAL DYNAMICS INFORMATION TECHNOLOGY.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21135" y="12938051"/>
            <a:ext cx="934066" cy="312910"/>
          </a:xfrm>
        </p:spPr>
        <p:txBody>
          <a:bodyPr/>
          <a:lstStyle/>
          <a:p>
            <a:fld id="{07024CDC-CF68-4D8C-9225-2260FB81648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4020800" y="781050"/>
            <a:ext cx="8534400" cy="1377950"/>
          </a:xfrm>
        </p:spPr>
        <p:txBody>
          <a:bodyPr>
            <a:noAutofit/>
          </a:bodyPr>
          <a:lstStyle>
            <a:lvl1pPr>
              <a:defRPr lang="en-US" sz="48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48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>
              <a:defRPr lang="en-US" sz="48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>
              <a:defRPr lang="en-US" sz="48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>
              <a:defRPr lang="en-US" sz="4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58B9C1-A8EF-FD42-B722-1A6E234F62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7452" y="12554712"/>
            <a:ext cx="2185416" cy="107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54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81050"/>
            <a:ext cx="8534401" cy="13779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1" y="2738226"/>
            <a:ext cx="8534400" cy="95426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020801" y="2730500"/>
            <a:ext cx="8534400" cy="955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0" y="12946161"/>
            <a:ext cx="9163664" cy="29669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2019 GENERAL DYNAMICS INFORMATION TECHNOLOGY.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21135" y="12938051"/>
            <a:ext cx="934066" cy="3129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024CDC-CF68-4D8C-9225-2260FB8164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4020800" y="781050"/>
            <a:ext cx="8534400" cy="1377950"/>
          </a:xfrm>
        </p:spPr>
        <p:txBody>
          <a:bodyPr>
            <a:noAutofit/>
          </a:bodyPr>
          <a:lstStyle>
            <a:lvl1pPr>
              <a:defRPr lang="en-US" sz="4800" b="0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48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>
              <a:defRPr lang="en-US" sz="48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>
              <a:defRPr lang="en-US" sz="48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>
              <a:defRPr lang="en-US" sz="4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71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CEDB9F-4BC8-B54A-9E72-93CDCBD85973}"/>
              </a:ext>
            </a:extLst>
          </p:cNvPr>
          <p:cNvSpPr/>
          <p:nvPr userDrawn="1"/>
        </p:nvSpPr>
        <p:spPr>
          <a:xfrm>
            <a:off x="0" y="-1"/>
            <a:ext cx="8217568" cy="13716001"/>
          </a:xfrm>
          <a:prstGeom prst="rect">
            <a:avLst/>
          </a:prstGeom>
          <a:solidFill>
            <a:srgbClr val="737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1" y="781050"/>
            <a:ext cx="5730950" cy="1377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2730500"/>
            <a:ext cx="5781368" cy="955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GENERAL DYNAMICS INFORMATION TECHNOLOGY.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4CDC-CF68-4D8C-9225-2260FB81648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6275050" y="2730500"/>
            <a:ext cx="6261100" cy="95504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9105107" y="2730500"/>
            <a:ext cx="6211093" cy="95504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6275050" y="781050"/>
            <a:ext cx="6280150" cy="1377950"/>
          </a:xfrm>
        </p:spPr>
        <p:txBody>
          <a:bodyPr>
            <a:normAutofit/>
          </a:bodyPr>
          <a:lstStyle>
            <a:lvl1pPr>
              <a:defRPr lang="en-US" sz="48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000677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17" t="31085" r="34070" b="16957"/>
          <a:stretch/>
        </p:blipFill>
        <p:spPr>
          <a:xfrm>
            <a:off x="14175" y="1"/>
            <a:ext cx="24440709" cy="13822326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GENERAL DYNAMICS INFORMATION TECHNOLOGY.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4CDC-CF68-4D8C-9225-2260FB816485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646" y="11326811"/>
            <a:ext cx="6223027" cy="129603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842186" y="1383957"/>
            <a:ext cx="13474014" cy="7683843"/>
          </a:xfrm>
          <a:prstGeom prst="rect">
            <a:avLst/>
          </a:prstGeom>
          <a:solidFill>
            <a:schemeClr val="accent5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lvl="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sz="2700" kern="1200">
              <a:solidFill>
                <a:schemeClr val="accent5"/>
              </a:solidFill>
              <a:latin typeface="Visuelt Pro Light" panose="020B03030402020401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3704" y="2730500"/>
            <a:ext cx="11798710" cy="2932881"/>
          </a:xfrm>
        </p:spPr>
        <p:txBody>
          <a:bodyPr anchor="t">
            <a:normAutofit/>
          </a:bodyPr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3704" y="5921375"/>
            <a:ext cx="11798710" cy="3184525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601270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2019 GENERAL DYNAMICS INFORMATION TECHNOLOGY.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024CDC-CF68-4D8C-9225-2260FB81648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58B9C1-A8EF-FD42-B722-1A6E234F62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7452" y="12554712"/>
            <a:ext cx="2185416" cy="107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702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30501"/>
            <a:ext cx="13487400" cy="3190874"/>
          </a:xfrm>
        </p:spPr>
        <p:txBody>
          <a:bodyPr anchor="t">
            <a:normAutofit/>
          </a:bodyPr>
          <a:lstStyle>
            <a:lvl1pPr>
              <a:defRPr lang="en-US" sz="80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2019 GENERAL DYNAMICS INFORMATION TECHNOLOGY.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024CDC-CF68-4D8C-9225-2260FB81648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58B9C1-A8EF-FD42-B722-1A6E234F62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7452" y="12554712"/>
            <a:ext cx="2185416" cy="107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982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842186" y="2891978"/>
            <a:ext cx="11422964" cy="70618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lvl="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sz="2700" kern="1200">
              <a:solidFill>
                <a:schemeClr val="accent4"/>
              </a:solidFill>
              <a:latin typeface="Visuelt Pro Light" panose="020B03030402020401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432" y="4827484"/>
            <a:ext cx="9161207" cy="4080542"/>
          </a:xfrm>
        </p:spPr>
        <p:txBody>
          <a:bodyPr anchor="t">
            <a:normAutofit/>
          </a:bodyPr>
          <a:lstStyle>
            <a:lvl1pPr>
              <a:defRPr lang="en-US" sz="80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GENERAL DYNAMICS INFORMATION TECHNOLOGY.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4CDC-CF68-4D8C-9225-2260FB816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161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GENERAL DYNAMICS INFORMATION TECHNOLOGY.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4CDC-CF68-4D8C-9225-2260FB8164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dit_lng_lg_wht-01.png" descr="gdit_lng_lg_wht-01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63983" y="5852495"/>
            <a:ext cx="9656034" cy="20110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129326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GENERAL DYNAMICS INFORMATION TECHNOLOGY.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4CDC-CF68-4D8C-9225-2260FB8164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dit_lng_lg_wht-01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039" y="6492225"/>
            <a:ext cx="3755922" cy="7315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024163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dit_lng_lg-01.png" descr="gdit_lng_lg-01.png">
            <a:extLst>
              <a:ext uri="{FF2B5EF4-FFF2-40B4-BE49-F238E27FC236}">
                <a16:creationId xmlns:a16="http://schemas.microsoft.com/office/drawing/2014/main" id="{324E477B-1B78-244F-9DA6-34E46E4D4F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6000" y="5852915"/>
            <a:ext cx="9652000" cy="201017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 userDrawn="1"/>
        </p:nvSpPr>
        <p:spPr>
          <a:xfrm>
            <a:off x="0" y="12280900"/>
            <a:ext cx="4100052" cy="1435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899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2280900"/>
            <a:ext cx="4100052" cy="1435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dit_lng_lg-01.png">
            <a:extLst>
              <a:ext uri="{FF2B5EF4-FFF2-40B4-BE49-F238E27FC236}">
                <a16:creationId xmlns:a16="http://schemas.microsoft.com/office/drawing/2014/main" id="{324E477B-1B78-244F-9DA6-34E46E4D4F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050" y="6490946"/>
            <a:ext cx="3771900" cy="7341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685606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parator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7904761"/>
            <a:ext cx="24384000" cy="4559954"/>
          </a:xfrm>
          <a:prstGeom prst="rect">
            <a:avLst/>
          </a:prstGeom>
        </p:spPr>
        <p:txBody>
          <a:bodyPr anchor="ctr" anchorCtr="0"/>
          <a:lstStyle>
            <a:lvl1pPr marL="0" indent="0" algn="ctr" defTabSz="1828800" rtl="0" eaLnBrk="1" latinLnBrk="0" hangingPunct="1">
              <a:buNone/>
              <a:defRPr lang="en-US" sz="5200" b="0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68201883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Cover Slide_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050475" y="7319598"/>
            <a:ext cx="13494326" cy="3396892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80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TITLE SLIDE</a:t>
            </a:r>
          </a:p>
        </p:txBody>
      </p:sp>
      <p:sp>
        <p:nvSpPr>
          <p:cNvPr id="8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050475" y="11125017"/>
            <a:ext cx="13494326" cy="1839558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Name, Title 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19074" y="12044795"/>
            <a:ext cx="5965968" cy="70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10998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1200" y="577133"/>
            <a:ext cx="22721600" cy="15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CB53"/>
              </a:buClr>
              <a:buSzPts val="2800"/>
              <a:buNone/>
              <a:defRPr sz="4800">
                <a:solidFill>
                  <a:schemeClr val="tx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831200" y="2260467"/>
            <a:ext cx="227216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571500" lvl="0" indent="-5715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anose="020B0604020202020204" pitchFamily="34" charset="0"/>
              <a:buChar char="•"/>
              <a:defRPr sz="4400">
                <a:solidFill>
                  <a:schemeClr val="tx1"/>
                </a:solidFill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defRPr sz="4000">
                <a:solidFill>
                  <a:schemeClr val="tx1"/>
                </a:solidFill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defRPr sz="4000">
                <a:solidFill>
                  <a:schemeClr val="tx1"/>
                </a:solidFill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defRPr sz="4000">
                <a:solidFill>
                  <a:schemeClr val="tx1"/>
                </a:solidFill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defRPr sz="4000">
                <a:solidFill>
                  <a:schemeClr val="tx1"/>
                </a:solidFill>
              </a:defRPr>
            </a:lvl5pPr>
            <a:lvl6pPr marL="7315291" lvl="5" indent="-846677" algn="l" rtl="0">
              <a:lnSpc>
                <a:spcPct val="115000"/>
              </a:lnSpc>
              <a:spcBef>
                <a:spcPts val="4267"/>
              </a:spcBef>
              <a:spcAft>
                <a:spcPts val="0"/>
              </a:spcAft>
              <a:buClr>
                <a:srgbClr val="439141"/>
              </a:buClr>
              <a:buSzPts val="1400"/>
              <a:buChar char="■"/>
              <a:defRPr>
                <a:solidFill>
                  <a:srgbClr val="439141"/>
                </a:solidFill>
              </a:defRPr>
            </a:lvl6pPr>
            <a:lvl7pPr marL="8534507" lvl="6" indent="-846677" algn="l" rtl="0">
              <a:lnSpc>
                <a:spcPct val="115000"/>
              </a:lnSpc>
              <a:spcBef>
                <a:spcPts val="4267"/>
              </a:spcBef>
              <a:spcAft>
                <a:spcPts val="0"/>
              </a:spcAft>
              <a:buClr>
                <a:srgbClr val="439141"/>
              </a:buClr>
              <a:buSzPts val="1400"/>
              <a:buChar char="●"/>
              <a:defRPr>
                <a:solidFill>
                  <a:srgbClr val="439141"/>
                </a:solidFill>
              </a:defRPr>
            </a:lvl7pPr>
            <a:lvl8pPr marL="9753722" lvl="7" indent="-846677" algn="l" rtl="0">
              <a:lnSpc>
                <a:spcPct val="115000"/>
              </a:lnSpc>
              <a:spcBef>
                <a:spcPts val="4267"/>
              </a:spcBef>
              <a:spcAft>
                <a:spcPts val="0"/>
              </a:spcAft>
              <a:buClr>
                <a:srgbClr val="439141"/>
              </a:buClr>
              <a:buSzPts val="1400"/>
              <a:buChar char="○"/>
              <a:defRPr>
                <a:solidFill>
                  <a:srgbClr val="439141"/>
                </a:solidFill>
              </a:defRPr>
            </a:lvl8pPr>
            <a:lvl9pPr marL="10972937" lvl="8" indent="-846677" algn="l" rtl="0">
              <a:lnSpc>
                <a:spcPct val="115000"/>
              </a:lnSpc>
              <a:spcBef>
                <a:spcPts val="4267"/>
              </a:spcBef>
              <a:spcAft>
                <a:spcPts val="4267"/>
              </a:spcAft>
              <a:buClr>
                <a:srgbClr val="439141"/>
              </a:buClr>
              <a:buSzPts val="1400"/>
              <a:buChar char="■"/>
              <a:defRPr>
                <a:solidFill>
                  <a:srgbClr val="439141"/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0574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  <a:p>
            <a:endParaRPr dirty="0"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200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6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40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GENERAL DYNAMICS INFORMATION TECHNOLOGY.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4CDC-CF68-4D8C-9225-2260FB81648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2156358" y="7026"/>
            <a:ext cx="12227642" cy="13708974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sz="2700" kern="1200">
              <a:solidFill>
                <a:schemeClr val="accent5"/>
              </a:solidFill>
              <a:latin typeface="Visuelt Pro Light" panose="020B03030402020401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842186" y="1383957"/>
            <a:ext cx="13474014" cy="7683843"/>
          </a:xfrm>
          <a:prstGeom prst="rect">
            <a:avLst/>
          </a:prstGeom>
          <a:solidFill>
            <a:schemeClr val="accent5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lvl="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sz="2700" kern="1200">
              <a:solidFill>
                <a:schemeClr val="accent5"/>
              </a:solidFill>
              <a:latin typeface="Visuelt Pro Light" panose="020B03030402020401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3704" y="2730500"/>
            <a:ext cx="11798710" cy="2932881"/>
          </a:xfrm>
        </p:spPr>
        <p:txBody>
          <a:bodyPr anchor="t">
            <a:normAutofit/>
          </a:bodyPr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3704" y="5921375"/>
            <a:ext cx="11798710" cy="3184525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gdit_lng_lg-01.png" descr="gdit_lng_lg-01.png">
            <a:extLst>
              <a:ext uri="{FF2B5EF4-FFF2-40B4-BE49-F238E27FC236}">
                <a16:creationId xmlns:a16="http://schemas.microsoft.com/office/drawing/2014/main" id="{F89F3286-F596-2743-852B-A390654C70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255" t="-1" r="1" b="-82079"/>
          <a:stretch/>
        </p:blipFill>
        <p:spPr>
          <a:xfrm>
            <a:off x="1710813" y="11326697"/>
            <a:ext cx="7047861" cy="2359805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361881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parator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0" y="1"/>
            <a:ext cx="24377900" cy="13715998"/>
          </a:xfrm>
          <a:prstGeom prst="rect">
            <a:avLst/>
          </a:prstGeom>
        </p:spPr>
      </p:pic>
      <p:sp>
        <p:nvSpPr>
          <p:cNvPr id="7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578023"/>
            <a:ext cx="24384000" cy="4559954"/>
          </a:xfrm>
          <a:prstGeom prst="rect">
            <a:avLst/>
          </a:prstGeom>
        </p:spPr>
        <p:txBody>
          <a:bodyPr anchor="ctr" anchorCtr="0"/>
          <a:lstStyle>
            <a:lvl1pPr marL="0" indent="0" algn="ctr" defTabSz="1828800" rtl="0" eaLnBrk="1" latinLnBrk="0" hangingPunct="1">
              <a:buNone/>
              <a:defRPr lang="en-US" sz="5200" b="0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099434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 userDrawn="1"/>
        </p:nvSpPr>
        <p:spPr bwMode="auto">
          <a:xfrm>
            <a:off x="383301" y="840086"/>
            <a:ext cx="25161842" cy="1714428"/>
          </a:xfrm>
          <a:prstGeom prst="parallelogram">
            <a:avLst>
              <a:gd name="adj" fmla="val 53283"/>
            </a:avLst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0" name="Parallelogram 9"/>
          <p:cNvSpPr/>
          <p:nvPr userDrawn="1"/>
        </p:nvSpPr>
        <p:spPr bwMode="auto">
          <a:xfrm>
            <a:off x="-2532961" y="840086"/>
            <a:ext cx="3628570" cy="1714428"/>
          </a:xfrm>
          <a:prstGeom prst="parallelogram">
            <a:avLst>
              <a:gd name="adj" fmla="val 53283"/>
            </a:avLst>
          </a:prstGeom>
          <a:solidFill>
            <a:srgbClr val="2C4D77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8351644" y="12547676"/>
            <a:ext cx="7721600" cy="5078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>
                <a:solidFill>
                  <a:srgbClr val="939EA7"/>
                </a:solidFill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/>
              <a:t>GDIT Proprietary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402336" y="12536562"/>
            <a:ext cx="5689600" cy="5078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rgbClr val="66665D"/>
                </a:solidFill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85ADAF7F-F432-4B1A-96B4-A91B919DADDF}" type="slidenum">
              <a:rPr lang="en-US" b="1" smtClean="0">
                <a:solidFill>
                  <a:srgbClr val="939EA7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r>
              <a:rPr lang="en-US" b="1" dirty="0"/>
              <a:t>  </a:t>
            </a:r>
            <a:r>
              <a:rPr lang="en-US" b="1" dirty="0">
                <a:solidFill>
                  <a:srgbClr val="003896"/>
                </a:solidFill>
              </a:rPr>
              <a:t>| </a:t>
            </a:r>
            <a:r>
              <a:rPr lang="en-US" b="1" dirty="0"/>
              <a:t> </a:t>
            </a:r>
            <a:r>
              <a:rPr lang="en-US" b="1" dirty="0">
                <a:solidFill>
                  <a:srgbClr val="939EA7"/>
                </a:solidFill>
              </a:rPr>
              <a:t>gdit.com</a:t>
            </a:r>
            <a:endParaRPr lang="en-US" dirty="0">
              <a:solidFill>
                <a:srgbClr val="939EA7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444753" y="694944"/>
            <a:ext cx="21575706" cy="2060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title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1" hasCustomPrompt="1"/>
          </p:nvPr>
        </p:nvSpPr>
        <p:spPr>
          <a:xfrm>
            <a:off x="1557458" y="3509317"/>
            <a:ext cx="21463000" cy="81102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en-US" dirty="0"/>
              <a:t>Click to edit text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91194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8351644" y="12547676"/>
            <a:ext cx="7721600" cy="5078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>
                <a:solidFill>
                  <a:srgbClr val="939EA7"/>
                </a:solidFill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/>
              <a:t>GDIT Proprietary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402336" y="12536562"/>
            <a:ext cx="5689600" cy="5078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rgbClr val="66665D"/>
                </a:solidFill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85ADAF7F-F432-4B1A-96B4-A91B919DADDF}" type="slidenum">
              <a:rPr lang="en-US" b="1" smtClean="0">
                <a:solidFill>
                  <a:srgbClr val="939EA7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r>
              <a:rPr lang="en-US" b="1" dirty="0"/>
              <a:t>  </a:t>
            </a:r>
            <a:r>
              <a:rPr lang="en-US" b="1" dirty="0">
                <a:solidFill>
                  <a:srgbClr val="003896"/>
                </a:solidFill>
              </a:rPr>
              <a:t>| </a:t>
            </a:r>
            <a:r>
              <a:rPr lang="en-US" b="1" dirty="0"/>
              <a:t> </a:t>
            </a:r>
            <a:r>
              <a:rPr lang="en-US" b="1" dirty="0">
                <a:solidFill>
                  <a:srgbClr val="939EA7"/>
                </a:solidFill>
              </a:rPr>
              <a:t>gdit.com</a:t>
            </a:r>
            <a:endParaRPr lang="en-US" dirty="0">
              <a:solidFill>
                <a:srgbClr val="939EA7"/>
              </a:solidFill>
            </a:endParaRP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444753" y="694944"/>
            <a:ext cx="21575706" cy="2060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title</a:t>
            </a:r>
          </a:p>
        </p:txBody>
      </p:sp>
      <p:sp>
        <p:nvSpPr>
          <p:cNvPr id="17" name="Content Placeholder 4"/>
          <p:cNvSpPr>
            <a:spLocks noGrp="1"/>
          </p:cNvSpPr>
          <p:nvPr>
            <p:ph idx="1" hasCustomPrompt="1"/>
          </p:nvPr>
        </p:nvSpPr>
        <p:spPr>
          <a:xfrm>
            <a:off x="1557459" y="3509316"/>
            <a:ext cx="10357198" cy="81102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en-US" dirty="0"/>
              <a:t>Click to edit text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endParaRPr lang="en-US" dirty="0"/>
          </a:p>
        </p:txBody>
      </p:sp>
      <p:sp>
        <p:nvSpPr>
          <p:cNvPr id="18" name="Content Placeholder 5"/>
          <p:cNvSpPr>
            <a:spLocks noGrp="1"/>
          </p:cNvSpPr>
          <p:nvPr>
            <p:ph idx="12" hasCustomPrompt="1"/>
          </p:nvPr>
        </p:nvSpPr>
        <p:spPr>
          <a:xfrm>
            <a:off x="12663261" y="3509316"/>
            <a:ext cx="10357198" cy="81102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en-US" dirty="0"/>
              <a:t>Click to edit text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326257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689" y="6288678"/>
            <a:ext cx="9568394" cy="113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2952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3704" y="2730500"/>
            <a:ext cx="11798710" cy="2932881"/>
          </a:xfrm>
        </p:spPr>
        <p:txBody>
          <a:bodyPr anchor="t">
            <a:normAutofit/>
          </a:bodyPr>
          <a:lstStyle>
            <a:lvl1pPr algn="l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3704" y="5921375"/>
            <a:ext cx="11798710" cy="3184525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GENERAL DYNAMICS INFORMATION TECHNOLOGY.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4CDC-CF68-4D8C-9225-2260FB81648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dit_lng_lg-01.png" descr="gdit_lng_lg-01.png">
            <a:extLst>
              <a:ext uri="{FF2B5EF4-FFF2-40B4-BE49-F238E27FC236}">
                <a16:creationId xmlns:a16="http://schemas.microsoft.com/office/drawing/2014/main" id="{F89F3286-F596-2743-852B-A390654C70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255" t="-1" r="1" b="-82079"/>
          <a:stretch/>
        </p:blipFill>
        <p:spPr>
          <a:xfrm>
            <a:off x="1710813" y="11326697"/>
            <a:ext cx="7047861" cy="2359805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81394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30501"/>
            <a:ext cx="13487400" cy="3190874"/>
          </a:xfrm>
        </p:spPr>
        <p:txBody>
          <a:bodyPr anchor="t">
            <a:normAutofit/>
          </a:bodyPr>
          <a:lstStyle>
            <a:lvl1pPr>
              <a:defRPr lang="en-US" sz="80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6430297"/>
            <a:ext cx="13487400" cy="339095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GENERAL DYNAMICS INFORMATION TECHNOLOGY.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4CDC-CF68-4D8C-9225-2260FB816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33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842186" y="2891978"/>
            <a:ext cx="11422964" cy="7061886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lvl="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sz="2700" kern="1200">
              <a:solidFill>
                <a:schemeClr val="accent4"/>
              </a:solidFill>
              <a:latin typeface="Visuelt Pro Light" panose="020B03030402020401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432" y="4827484"/>
            <a:ext cx="9161207" cy="4080542"/>
          </a:xfrm>
        </p:spPr>
        <p:txBody>
          <a:bodyPr anchor="t">
            <a:normAutofit/>
          </a:bodyPr>
          <a:lstStyle>
            <a:lvl1pPr>
              <a:defRPr lang="en-US" sz="80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GENERAL DYNAMICS INFORMATION TECHNOLOGY.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4CDC-CF68-4D8C-9225-2260FB816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16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GENERAL DYNAMICS INFORMATION TECHNOLOGY.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4CDC-CF68-4D8C-9225-2260FB816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03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082D23AF-1948-2B40-B76B-501B4452FE21}"/>
              </a:ext>
            </a:extLst>
          </p:cNvPr>
          <p:cNvSpPr/>
          <p:nvPr userDrawn="1"/>
        </p:nvSpPr>
        <p:spPr>
          <a:xfrm>
            <a:off x="1828799" y="2743201"/>
            <a:ext cx="9906001" cy="9525000"/>
          </a:xfrm>
          <a:prstGeom prst="rect">
            <a:avLst/>
          </a:prstGeom>
          <a:solidFill>
            <a:schemeClr val="accent5"/>
          </a:solidFill>
          <a:ln w="25400">
            <a:miter lim="400000"/>
          </a:ln>
        </p:spPr>
        <p:txBody>
          <a:bodyPr lIns="121919" tIns="121919" rIns="121919" bIns="121919" anchor="ctr"/>
          <a:lstStyle/>
          <a:p>
            <a:endParaRPr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4DE7C364-5E52-C448-8F2E-C230F896FD8D}"/>
              </a:ext>
            </a:extLst>
          </p:cNvPr>
          <p:cNvSpPr/>
          <p:nvPr userDrawn="1"/>
        </p:nvSpPr>
        <p:spPr>
          <a:xfrm>
            <a:off x="12649200" y="2743200"/>
            <a:ext cx="9906000" cy="9525001"/>
          </a:xfrm>
          <a:prstGeom prst="rect">
            <a:avLst/>
          </a:prstGeom>
          <a:solidFill>
            <a:schemeClr val="accent5"/>
          </a:solidFill>
          <a:ln w="25400">
            <a:miter lim="400000"/>
          </a:ln>
        </p:spPr>
        <p:txBody>
          <a:bodyPr lIns="121919" tIns="121919" rIns="121919" bIns="121919" anchor="ctr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599" y="9114388"/>
            <a:ext cx="8534400" cy="316651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335000" y="9105900"/>
            <a:ext cx="8534400" cy="31623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GENERAL DYNAMICS INFORMATION TECHNOLOGY.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4CDC-CF68-4D8C-9225-2260FB81648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2514600" y="3155950"/>
            <a:ext cx="8534400" cy="52800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3335000" y="3155950"/>
            <a:ext cx="8534400" cy="52800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4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1" y="781050"/>
            <a:ext cx="6286500" cy="1377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2730500"/>
            <a:ext cx="6286500" cy="9550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GENERAL DYNAMICS INFORMATION TECHNOLOGY.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4CDC-CF68-4D8C-9225-2260FB81648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055100" y="0"/>
            <a:ext cx="15328900" cy="13716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70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0" y="781050"/>
            <a:ext cx="20726401" cy="13779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2730500"/>
            <a:ext cx="13487400" cy="955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0574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92000" y="12946743"/>
            <a:ext cx="9163664" cy="296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2019 GENERAL DYNAMICS INFORMATION TECHNOLOGY.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21135" y="12938633"/>
            <a:ext cx="934066" cy="3129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024CDC-CF68-4D8C-9225-2260FB81648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gdit_sht_lg_rgb-01.png" descr="gdit_sht_lg_rgb-01.png">
            <a:extLst>
              <a:ext uri="{FF2B5EF4-FFF2-40B4-BE49-F238E27FC236}">
                <a16:creationId xmlns:a16="http://schemas.microsoft.com/office/drawing/2014/main" id="{FE10B9AB-D43A-204D-A798-B8D3D267D8D4}"/>
              </a:ext>
            </a:extLst>
          </p:cNvPr>
          <p:cNvPicPr>
            <a:picLocks noChangeAspect="1"/>
          </p:cNvPicPr>
          <p:nvPr userDrawn="1"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7970" y="12554778"/>
            <a:ext cx="2188255" cy="10806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9468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8" r:id="rId2"/>
    <p:sldLayoutId id="2147483677" r:id="rId3"/>
    <p:sldLayoutId id="2147483661" r:id="rId4"/>
    <p:sldLayoutId id="2147483663" r:id="rId5"/>
    <p:sldLayoutId id="2147483693" r:id="rId6"/>
    <p:sldLayoutId id="2147483697" r:id="rId7"/>
    <p:sldLayoutId id="2147483681" r:id="rId8"/>
    <p:sldLayoutId id="2147483682" r:id="rId9"/>
    <p:sldLayoutId id="2147483683" r:id="rId10"/>
    <p:sldLayoutId id="2147483685" r:id="rId11"/>
    <p:sldLayoutId id="2147483692" r:id="rId12"/>
    <p:sldLayoutId id="2147483666" r:id="rId13"/>
    <p:sldLayoutId id="2147483687" r:id="rId14"/>
    <p:sldLayoutId id="2147483664" r:id="rId15"/>
    <p:sldLayoutId id="2147483694" r:id="rId16"/>
    <p:sldLayoutId id="2147483679" r:id="rId17"/>
    <p:sldLayoutId id="2147483680" r:id="rId18"/>
    <p:sldLayoutId id="2147483684" r:id="rId19"/>
    <p:sldLayoutId id="2147483686" r:id="rId20"/>
    <p:sldLayoutId id="2147483695" r:id="rId21"/>
    <p:sldLayoutId id="2147483696" r:id="rId22"/>
    <p:sldLayoutId id="2147483667" r:id="rId23"/>
    <p:sldLayoutId id="2147483688" r:id="rId24"/>
    <p:sldLayoutId id="2147483689" r:id="rId25"/>
    <p:sldLayoutId id="2147483691" r:id="rId26"/>
    <p:sldLayoutId id="2147483698" r:id="rId27"/>
    <p:sldLayoutId id="2147483702" r:id="rId28"/>
    <p:sldLayoutId id="2147483703" r:id="rId29"/>
    <p:sldLayoutId id="2147483705" r:id="rId30"/>
    <p:sldLayoutId id="2147483706" r:id="rId31"/>
    <p:sldLayoutId id="2147483707" r:id="rId32"/>
    <p:sldLayoutId id="2147483708" r:id="rId33"/>
  </p:sldLayoutIdLst>
  <p:hf hd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lang="en-US" sz="4800" b="0" i="0" kern="120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lang="en-US" sz="2700" b="0" i="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14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700" b="0" i="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700" b="0" i="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828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700" b="0" i="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700" b="0" i="0" kern="1200" dirty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36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1152" userDrawn="1">
          <p15:clr>
            <a:srgbClr val="F26B43"/>
          </p15:clr>
        </p15:guide>
        <p15:guide id="4" pos="5112" userDrawn="1">
          <p15:clr>
            <a:srgbClr val="F26B43"/>
          </p15:clr>
        </p15:guide>
        <p15:guide id="5" pos="5704" userDrawn="1">
          <p15:clr>
            <a:srgbClr val="F26B43"/>
          </p15:clr>
        </p15:guide>
        <p15:guide id="6" pos="9648" userDrawn="1">
          <p15:clr>
            <a:srgbClr val="F26B43"/>
          </p15:clr>
        </p15:guide>
        <p15:guide id="7" pos="10252" userDrawn="1">
          <p15:clr>
            <a:srgbClr val="F26B43"/>
          </p15:clr>
        </p15:guide>
        <p15:guide id="8" pos="14208" userDrawn="1">
          <p15:clr>
            <a:srgbClr val="F26B43"/>
          </p15:clr>
        </p15:guide>
        <p15:guide id="9" orient="horz" pos="492" userDrawn="1">
          <p15:clr>
            <a:srgbClr val="F26B43"/>
          </p15:clr>
        </p15:guide>
        <p15:guide id="10" orient="horz" pos="7736" userDrawn="1">
          <p15:clr>
            <a:srgbClr val="F26B43"/>
          </p15:clr>
        </p15:guide>
        <p15:guide id="11" orient="horz" pos="1360" userDrawn="1">
          <p15:clr>
            <a:srgbClr val="F26B43"/>
          </p15:clr>
        </p15:guide>
        <p15:guide id="12" orient="horz" pos="1720" userDrawn="1">
          <p15:clr>
            <a:srgbClr val="F26B43"/>
          </p15:clr>
        </p15:guide>
        <p15:guide id="13" orient="horz" pos="373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hyperlink" Target="https://www.google.com/url?sa=i&amp;rct=j&amp;q=&amp;esrc=s&amp;source=images&amp;cd=&amp;cad=rja&amp;uact=8&amp;ved=2ahUKEwjy3KK7j7rZAhUMNd8KHb9zBCQQjRx6BAgAEAY&amp;url=https://www.onlinesupport.co.uk/blog/2016/12/16/microsoft-azure/&amp;psig=AOvVaw3xzPSbXbHIcjO7awtrWQBT&amp;ust=1519409456708809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9.png"/><Relationship Id="rId5" Type="http://schemas.openxmlformats.org/officeDocument/2006/relationships/hyperlink" Target="https://www.google.com/url?sa=i&amp;rct=j&amp;q=&amp;esrc=s&amp;source=images&amp;cd=&amp;cad=rja&amp;uact=8&amp;ved=2ahUKEwix-5uJjrrZAhVGUt8KHem5CX8QjRx6BAgAEAY&amp;url=https://commons.wikimedia.org/wiki/File:AmazonWebservices_Logo.svg&amp;psig=AOvVaw0xJQf92Tyj6CL34XHVG15K&amp;ust=1519409077692184" TargetMode="External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GDIT Tech Talk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3704" y="4940068"/>
            <a:ext cx="11798710" cy="3184525"/>
          </a:xfrm>
        </p:spPr>
        <p:txBody>
          <a:bodyPr>
            <a:normAutofit/>
          </a:bodyPr>
          <a:lstStyle/>
          <a:p>
            <a:r>
              <a:rPr lang="en-US" sz="4800" dirty="0"/>
              <a:t>The Promise of Deep Learning across Federal Missions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654793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DC5619-37BC-9D4C-885F-11E00E88D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GDIT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44DA6E-892F-9A43-951C-96EDD6D34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ADAF7F-F432-4B1A-96B4-A91B919DADDF}" type="slidenum">
              <a:rPr lang="en-US" smtClean="0"/>
              <a:pPr/>
              <a:t>10</a:t>
            </a:fld>
            <a:r>
              <a:rPr lang="en-US" dirty="0"/>
              <a:t>  |  gdit.com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9583EA-1DAA-FD45-9A94-A5A0064C7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underpins this revolution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EAFF0A-CDDF-294C-B9B6-F7EFDA96A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Open Source Projects</a:t>
            </a:r>
          </a:p>
          <a:p>
            <a:r>
              <a:rPr lang="en-US" sz="3600" dirty="0"/>
              <a:t>Apache Hadoop</a:t>
            </a:r>
          </a:p>
          <a:p>
            <a:r>
              <a:rPr lang="en-US" sz="3600" dirty="0"/>
              <a:t>Apache Spark</a:t>
            </a:r>
          </a:p>
          <a:p>
            <a:r>
              <a:rPr lang="en-US" sz="3600" dirty="0"/>
              <a:t>Deep Learning Neural Networks</a:t>
            </a:r>
          </a:p>
          <a:p>
            <a:r>
              <a:rPr lang="en-US" sz="3600" dirty="0"/>
              <a:t>ImageNet on GPUs</a:t>
            </a:r>
          </a:p>
          <a:p>
            <a:endParaRPr lang="en-US" sz="3600" dirty="0"/>
          </a:p>
          <a:p>
            <a:r>
              <a:rPr lang="en-US" sz="3600" dirty="0"/>
              <a:t>Programming Packages</a:t>
            </a:r>
          </a:p>
          <a:p>
            <a:r>
              <a:rPr lang="en-US" sz="3600" dirty="0"/>
              <a:t>Python Data Science</a:t>
            </a:r>
          </a:p>
          <a:p>
            <a:r>
              <a:rPr lang="en-US" sz="3600" dirty="0"/>
              <a:t>R Data Science</a:t>
            </a:r>
          </a:p>
          <a:p>
            <a:r>
              <a:rPr lang="en-US" sz="3600" dirty="0"/>
              <a:t>Analyst Notebooks (Jupyter)</a:t>
            </a:r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B65CE6-FD05-8A4D-8956-0929432472C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023976" y="3508376"/>
            <a:ext cx="10360024" cy="81121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dirty="0"/>
              <a:t>Deep Learning Break-Throughs</a:t>
            </a:r>
          </a:p>
          <a:p>
            <a:r>
              <a:rPr lang="en-US" sz="4000" dirty="0"/>
              <a:t>Image classification</a:t>
            </a:r>
          </a:p>
          <a:p>
            <a:r>
              <a:rPr lang="en-US" sz="4000" dirty="0"/>
              <a:t>Text Generation</a:t>
            </a:r>
          </a:p>
          <a:p>
            <a:r>
              <a:rPr lang="en-US" sz="4000" dirty="0"/>
              <a:t>Language Translation</a:t>
            </a:r>
          </a:p>
          <a:p>
            <a:r>
              <a:rPr lang="en-US" sz="4000" dirty="0"/>
              <a:t>Generative Adversarial Networks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00CD4-08C9-9346-9125-2F64AC6BEC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888" y="8385202"/>
            <a:ext cx="4394080" cy="36984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16AA92-F781-314E-A4F1-84085928C8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7108" y="8553560"/>
            <a:ext cx="3344984" cy="336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2453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3C2FEF-EE9B-7745-95BF-A76271BB88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Key skills needed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C7A03E-50BA-0044-9E93-8B0A7926FB5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6662400" y="12547600"/>
            <a:ext cx="7721600" cy="508000"/>
          </a:xfrm>
        </p:spPr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/>
              <a:t>GDIT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017A77-9D03-284C-818B-17C52C5D2D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2538076"/>
            <a:ext cx="5689600" cy="504824"/>
          </a:xfrm>
        </p:spPr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85ADAF7F-F432-4B1A-96B4-A91B919DADDF}" type="slidenum">
              <a:rPr lang="en-US" b="1" smtClean="0">
                <a:solidFill>
                  <a:srgbClr val="939EA7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11</a:t>
            </a:fld>
            <a:r>
              <a:rPr lang="en-US" b="1" dirty="0"/>
              <a:t>  </a:t>
            </a:r>
            <a:r>
              <a:rPr lang="en-US" b="1" dirty="0">
                <a:solidFill>
                  <a:srgbClr val="003896"/>
                </a:solidFill>
              </a:rPr>
              <a:t>| </a:t>
            </a:r>
            <a:r>
              <a:rPr lang="en-US" b="1" dirty="0"/>
              <a:t> </a:t>
            </a:r>
            <a:r>
              <a:rPr lang="en-US" b="1" dirty="0">
                <a:solidFill>
                  <a:srgbClr val="939EA7"/>
                </a:solidFill>
              </a:rPr>
              <a:t>gdit.com</a:t>
            </a:r>
            <a:endParaRPr lang="en-US" dirty="0">
              <a:solidFill>
                <a:srgbClr val="939E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22773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E38BA9-4F06-7341-8DB0-AA4D85BE7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is just a part of a complex whole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4476A-FA38-AE41-8E56-951FB9F87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4752" y="11855555"/>
            <a:ext cx="16788908" cy="1701034"/>
          </a:xfrm>
        </p:spPr>
        <p:txBody>
          <a:bodyPr/>
          <a:lstStyle/>
          <a:p>
            <a:r>
              <a:rPr lang="en-US" sz="2400" dirty="0"/>
              <a:t>Hidden Technical Debt in Machine Learning Systems (Sculley, et al)</a:t>
            </a:r>
          </a:p>
          <a:p>
            <a:pPr lvl="1"/>
            <a:r>
              <a:rPr lang="en-US" sz="2400" dirty="0"/>
              <a:t>https://</a:t>
            </a:r>
            <a:r>
              <a:rPr lang="en-US" sz="2400" dirty="0" err="1"/>
              <a:t>papers.nips.cc</a:t>
            </a:r>
            <a:r>
              <a:rPr lang="en-US" sz="2400" dirty="0"/>
              <a:t>/paper/5656-hidden-technical-debt-in-machine-learning-systems.pdf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284F3B-905E-C14F-B976-8C96348088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" t="11556" r="3072"/>
          <a:stretch/>
        </p:blipFill>
        <p:spPr>
          <a:xfrm>
            <a:off x="1615394" y="2755392"/>
            <a:ext cx="20291295" cy="6773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5646C8-4F84-714C-B781-54F2EB9BCEEA}"/>
              </a:ext>
            </a:extLst>
          </p:cNvPr>
          <p:cNvSpPr txBox="1"/>
          <p:nvPr/>
        </p:nvSpPr>
        <p:spPr>
          <a:xfrm>
            <a:off x="2723743" y="9934460"/>
            <a:ext cx="20077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“Only a small fraction of real-world ML systems is composed of the ML code, as shown by the small black box in the middle. The required surrounding infrastructure is vast and complex.”</a:t>
            </a:r>
          </a:p>
        </p:txBody>
      </p:sp>
    </p:spTree>
    <p:extLst>
      <p:ext uri="{BB962C8B-B14F-4D97-AF65-F5344CB8AC3E}">
        <p14:creationId xmlns:p14="http://schemas.microsoft.com/office/powerpoint/2010/main" val="290593340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0DA64F-1C21-46AB-9ACC-696028DA0CF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Scientist Key Abilities</a:t>
            </a:r>
          </a:p>
        </p:txBody>
      </p:sp>
      <p:graphicFrame>
        <p:nvGraphicFramePr>
          <p:cNvPr id="8" name="Content Placeholder 7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868816"/>
              </p:ext>
            </p:extLst>
          </p:nvPr>
        </p:nvGraphicFramePr>
        <p:xfrm>
          <a:off x="1558926" y="1672045"/>
          <a:ext cx="21463000" cy="11181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451671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2017 CSRA Proprietary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0DA64F-1C21-46AB-9ACC-696028DA0CF0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Team Roles and Skills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283232" y="2755392"/>
            <a:ext cx="15858424" cy="8898614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5D37EE4E-CD52-7948-AE2E-54379560F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6" t="22451"/>
          <a:stretch/>
        </p:blipFill>
        <p:spPr>
          <a:xfrm>
            <a:off x="3003895" y="3198417"/>
            <a:ext cx="12280210" cy="5264150"/>
          </a:xfrm>
        </p:spPr>
      </p:pic>
    </p:spTree>
    <p:extLst>
      <p:ext uri="{BB962C8B-B14F-4D97-AF65-F5344CB8AC3E}">
        <p14:creationId xmlns:p14="http://schemas.microsoft.com/office/powerpoint/2010/main" val="104982857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2017 CSRA Proprietary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0DA64F-1C21-46AB-9ACC-696028DA0CF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Skills – Technical &amp; Soft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b="1" dirty="0"/>
              <a:t>Programming</a:t>
            </a:r>
          </a:p>
          <a:p>
            <a:r>
              <a:rPr lang="en-US" sz="3600" dirty="0"/>
              <a:t>Computer Programming (R, Python)</a:t>
            </a:r>
          </a:p>
          <a:p>
            <a:r>
              <a:rPr lang="en-US" sz="3600" dirty="0"/>
              <a:t>Statistics and Statistical Analysis</a:t>
            </a:r>
          </a:p>
          <a:p>
            <a:r>
              <a:rPr lang="en-US" sz="3600" dirty="0"/>
              <a:t>SQL Scripting</a:t>
            </a:r>
          </a:p>
          <a:p>
            <a:r>
              <a:rPr lang="en-US" sz="3600" dirty="0"/>
              <a:t>Distributed Processing Frameworks</a:t>
            </a:r>
          </a:p>
          <a:p>
            <a:pPr lvl="1"/>
            <a:r>
              <a:rPr lang="en-US" sz="3200" dirty="0"/>
              <a:t>Hadoop, Spark Ecosystem</a:t>
            </a:r>
          </a:p>
          <a:p>
            <a:r>
              <a:rPr lang="en-US" sz="3600" b="1" dirty="0"/>
              <a:t>Data Architecture</a:t>
            </a:r>
          </a:p>
          <a:p>
            <a:r>
              <a:rPr lang="en-US" sz="3600" dirty="0"/>
              <a:t>Data Modeling </a:t>
            </a:r>
          </a:p>
          <a:p>
            <a:r>
              <a:rPr lang="en-US" sz="3600" dirty="0"/>
              <a:t>Database Design </a:t>
            </a:r>
          </a:p>
          <a:p>
            <a:r>
              <a:rPr lang="en-US" sz="3600" dirty="0"/>
              <a:t>NoSQL, Columnar, In-Memory Databases</a:t>
            </a:r>
          </a:p>
          <a:p>
            <a:r>
              <a:rPr lang="en-US" sz="3600" b="1" dirty="0"/>
              <a:t>Data Wrangling</a:t>
            </a:r>
          </a:p>
          <a:p>
            <a:r>
              <a:rPr lang="en-US" sz="3600" dirty="0"/>
              <a:t>ETL and Data Integration</a:t>
            </a:r>
          </a:p>
          <a:p>
            <a:r>
              <a:rPr lang="en-US" sz="3600" dirty="0"/>
              <a:t>Streaming Ingestion and Analysis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4023976" y="3508376"/>
            <a:ext cx="10360024" cy="811212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sz="3600" b="1" dirty="0"/>
              <a:t>Analytics</a:t>
            </a:r>
          </a:p>
          <a:p>
            <a:r>
              <a:rPr lang="en-US" sz="3600" dirty="0"/>
              <a:t>Data Profiling &amp; Discovery</a:t>
            </a:r>
          </a:p>
          <a:p>
            <a:r>
              <a:rPr lang="en-US" sz="3600" dirty="0"/>
              <a:t>AI/Machine Learning</a:t>
            </a:r>
          </a:p>
          <a:p>
            <a:r>
              <a:rPr lang="en-US" sz="3600" dirty="0"/>
              <a:t>Graphics skills (plots, layout)</a:t>
            </a:r>
          </a:p>
          <a:p>
            <a:r>
              <a:rPr lang="en-US" sz="3600" dirty="0"/>
              <a:t>Data Visualization</a:t>
            </a:r>
          </a:p>
          <a:p>
            <a:endParaRPr lang="en-US" sz="3600" dirty="0"/>
          </a:p>
          <a:p>
            <a:r>
              <a:rPr lang="en-US" sz="3600" b="1" dirty="0">
                <a:solidFill>
                  <a:schemeClr val="tx2"/>
                </a:solidFill>
              </a:rPr>
              <a:t>Soft Skills</a:t>
            </a:r>
          </a:p>
          <a:p>
            <a:r>
              <a:rPr lang="en-US" sz="3600" dirty="0">
                <a:solidFill>
                  <a:schemeClr val="tx2"/>
                </a:solidFill>
              </a:rPr>
              <a:t>Curiosity and fearlessness</a:t>
            </a:r>
          </a:p>
          <a:p>
            <a:r>
              <a:rPr lang="en-US" sz="3600" dirty="0">
                <a:solidFill>
                  <a:schemeClr val="tx2"/>
                </a:solidFill>
              </a:rPr>
              <a:t>Data scavenger and hoarder</a:t>
            </a:r>
          </a:p>
          <a:p>
            <a:r>
              <a:rPr lang="en-US" sz="3600" dirty="0">
                <a:solidFill>
                  <a:schemeClr val="tx2"/>
                </a:solidFill>
              </a:rPr>
              <a:t>Open source orientation</a:t>
            </a:r>
          </a:p>
          <a:p>
            <a:r>
              <a:rPr lang="en-US" sz="3600" dirty="0">
                <a:solidFill>
                  <a:schemeClr val="tx2"/>
                </a:solidFill>
              </a:rPr>
              <a:t>Fail Fast</a:t>
            </a:r>
          </a:p>
          <a:p>
            <a:r>
              <a:rPr lang="en-US" sz="3600" dirty="0">
                <a:solidFill>
                  <a:schemeClr val="tx2"/>
                </a:solidFill>
              </a:rPr>
              <a:t>Story teller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8551812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08472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/>
              <a:t>GDIT Proprietary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85ADAF7F-F432-4B1A-96B4-A91B919DADDF}" type="slidenum">
              <a:rPr lang="en-US" b="1" smtClean="0">
                <a:solidFill>
                  <a:srgbClr val="939EA7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2</a:t>
            </a:fld>
            <a:r>
              <a:rPr lang="en-US" b="1" dirty="0"/>
              <a:t>  </a:t>
            </a:r>
            <a:r>
              <a:rPr lang="en-US" b="1" dirty="0">
                <a:solidFill>
                  <a:srgbClr val="003896"/>
                </a:solidFill>
              </a:rPr>
              <a:t>| </a:t>
            </a:r>
            <a:r>
              <a:rPr lang="en-US" b="1" dirty="0"/>
              <a:t> </a:t>
            </a:r>
            <a:r>
              <a:rPr lang="en-US" b="1" dirty="0">
                <a:solidFill>
                  <a:srgbClr val="939EA7"/>
                </a:solidFill>
              </a:rPr>
              <a:t>gdit.com</a:t>
            </a:r>
            <a:endParaRPr lang="en-US" dirty="0">
              <a:solidFill>
                <a:srgbClr val="939EA7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keeps getting bigger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2B3B20-51CD-634F-B443-608F1973C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5462" y="2968346"/>
            <a:ext cx="10058400" cy="75153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855645-4226-DB48-BC79-BFFB03DEA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752" y="3410860"/>
            <a:ext cx="10058400" cy="6541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3D77A1-E172-6F43-8EE9-5F30ED493B89}"/>
              </a:ext>
            </a:extLst>
          </p:cNvPr>
          <p:cNvSpPr/>
          <p:nvPr/>
        </p:nvSpPr>
        <p:spPr>
          <a:xfrm>
            <a:off x="2198453" y="10775515"/>
            <a:ext cx="198444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Organizations seek to continually improve operational efficiency through analytic insights from the data, creating the imperative for more data analytic skills</a:t>
            </a:r>
          </a:p>
        </p:txBody>
      </p:sp>
    </p:spTree>
    <p:extLst>
      <p:ext uri="{BB962C8B-B14F-4D97-AF65-F5344CB8AC3E}">
        <p14:creationId xmlns:p14="http://schemas.microsoft.com/office/powerpoint/2010/main" val="19070280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/>
              <a:t>GDIT Proprietary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85ADAF7F-F432-4B1A-96B4-A91B919DADDF}" type="slidenum">
              <a:rPr lang="en-US" b="1" smtClean="0">
                <a:solidFill>
                  <a:srgbClr val="939EA7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3</a:t>
            </a:fld>
            <a:r>
              <a:rPr lang="en-US" b="1" dirty="0"/>
              <a:t>  </a:t>
            </a:r>
            <a:r>
              <a:rPr lang="en-US" b="1" dirty="0">
                <a:solidFill>
                  <a:srgbClr val="003896"/>
                </a:solidFill>
              </a:rPr>
              <a:t>| </a:t>
            </a:r>
            <a:r>
              <a:rPr lang="en-US" b="1" dirty="0"/>
              <a:t> </a:t>
            </a:r>
            <a:r>
              <a:rPr lang="en-US" b="1" dirty="0">
                <a:solidFill>
                  <a:srgbClr val="939EA7"/>
                </a:solidFill>
              </a:rPr>
              <a:t>gdit.com</a:t>
            </a:r>
            <a:endParaRPr lang="en-US" dirty="0">
              <a:solidFill>
                <a:srgbClr val="939EA7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keeps getting bigger – where is it stored 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6ED638-044A-DD4D-9D60-2D3EF2B70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753" y="5008144"/>
            <a:ext cx="9762874" cy="5486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6F559D-CF59-814A-95F7-8DA1F93BE954}"/>
              </a:ext>
            </a:extLst>
          </p:cNvPr>
          <p:cNvSpPr txBox="1"/>
          <p:nvPr/>
        </p:nvSpPr>
        <p:spPr>
          <a:xfrm>
            <a:off x="683253" y="10840825"/>
            <a:ext cx="11126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NSA Data Center, Bluffdale Utah</a:t>
            </a:r>
          </a:p>
          <a:p>
            <a:r>
              <a:rPr lang="en-US" sz="2800" dirty="0"/>
              <a:t>Capacity: 1000 Trillion Gigabytes  - 1 Yottabyte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53F7C8-851D-F147-AA70-685DC9B6B25C}"/>
              </a:ext>
            </a:extLst>
          </p:cNvPr>
          <p:cNvSpPr txBox="1"/>
          <p:nvPr/>
        </p:nvSpPr>
        <p:spPr>
          <a:xfrm>
            <a:off x="4247468" y="3760165"/>
            <a:ext cx="38154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Data Centers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A3448-109B-3A41-BFC1-9C0078A327DB}"/>
              </a:ext>
            </a:extLst>
          </p:cNvPr>
          <p:cNvSpPr txBox="1"/>
          <p:nvPr/>
        </p:nvSpPr>
        <p:spPr>
          <a:xfrm>
            <a:off x="16950510" y="3760163"/>
            <a:ext cx="3438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“The Cloud”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5E3251-4051-C24D-BC8A-7B36FC9B6A3E}"/>
              </a:ext>
            </a:extLst>
          </p:cNvPr>
          <p:cNvSpPr/>
          <p:nvPr/>
        </p:nvSpPr>
        <p:spPr>
          <a:xfrm>
            <a:off x="14196637" y="10840824"/>
            <a:ext cx="91440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Google, Amazon, Microsoft and Facebook. Estimates are that the big four store at least 1,200 petabytes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31B675-3711-3448-B7E7-F398BE3799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4803" y="5008144"/>
            <a:ext cx="824767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2486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96191B-4889-0045-93D9-FB25C05D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is all around 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E9BC3F-9731-1140-819B-B5E110958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Image Recognition</a:t>
            </a:r>
          </a:p>
          <a:p>
            <a:r>
              <a:rPr lang="en-US" sz="4400" dirty="0"/>
              <a:t>Face and Emotion Recognition</a:t>
            </a:r>
          </a:p>
          <a:p>
            <a:r>
              <a:rPr lang="en-US" sz="4400" dirty="0"/>
              <a:t>Robotic Cars</a:t>
            </a:r>
          </a:p>
          <a:p>
            <a:r>
              <a:rPr lang="en-US" sz="4400" dirty="0"/>
              <a:t>Speech Understanding</a:t>
            </a:r>
          </a:p>
          <a:p>
            <a:r>
              <a:rPr lang="en-US" sz="4400" dirty="0"/>
              <a:t>Speech Synthesis</a:t>
            </a:r>
          </a:p>
          <a:p>
            <a:r>
              <a:rPr lang="en-US" sz="4400" dirty="0"/>
              <a:t>Language Translation</a:t>
            </a:r>
          </a:p>
          <a:p>
            <a:r>
              <a:rPr lang="en-US" sz="4400" dirty="0"/>
              <a:t>Conversational Bots</a:t>
            </a:r>
          </a:p>
          <a:p>
            <a:r>
              <a:rPr lang="en-US" sz="4400" dirty="0"/>
              <a:t>Predictive Analytics</a:t>
            </a:r>
          </a:p>
          <a:p>
            <a:endParaRPr lang="en-US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5F5FA5-E85A-354F-93A3-A77530396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060" y="2755392"/>
            <a:ext cx="8737600" cy="335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2C9FFC-289E-D048-BF6C-D87B2B550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268" y="6365357"/>
            <a:ext cx="9626344" cy="30237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609266-6091-4741-80D5-DDE0FFBC9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996" y="9953492"/>
            <a:ext cx="117856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8805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A3CBC7-9138-2C40-ADEA-3974530E5A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/>
              <a:t>GDIT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22B768-078D-F942-A984-DB3ACEC41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85ADAF7F-F432-4B1A-96B4-A91B919DADDF}" type="slidenum">
              <a:rPr lang="en-US" b="1" smtClean="0">
                <a:solidFill>
                  <a:srgbClr val="939EA7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5</a:t>
            </a:fld>
            <a:r>
              <a:rPr lang="en-US" b="1" dirty="0"/>
              <a:t>  </a:t>
            </a:r>
            <a:r>
              <a:rPr lang="en-US" b="1" dirty="0">
                <a:solidFill>
                  <a:srgbClr val="003896"/>
                </a:solidFill>
              </a:rPr>
              <a:t>| </a:t>
            </a:r>
            <a:r>
              <a:rPr lang="en-US" b="1" dirty="0"/>
              <a:t> </a:t>
            </a:r>
            <a:r>
              <a:rPr lang="en-US" b="1" dirty="0">
                <a:solidFill>
                  <a:srgbClr val="939EA7"/>
                </a:solidFill>
              </a:rPr>
              <a:t>gdit.com</a:t>
            </a:r>
            <a:endParaRPr lang="en-US" dirty="0">
              <a:solidFill>
                <a:srgbClr val="939EA7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E86A77-1EAF-8A49-89E7-3162BAD3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AI so pervasive today?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98DE8F-4C3E-774F-BEE8-0151BC82B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7459" y="3509317"/>
            <a:ext cx="12252326" cy="8110258"/>
          </a:xfrm>
        </p:spPr>
        <p:txBody>
          <a:bodyPr>
            <a:normAutofit/>
          </a:bodyPr>
          <a:lstStyle/>
          <a:p>
            <a:r>
              <a:rPr lang="en-US" sz="3600" dirty="0"/>
              <a:t>Big Data</a:t>
            </a:r>
          </a:p>
          <a:p>
            <a:r>
              <a:rPr lang="en-US" sz="3600" dirty="0"/>
              <a:t>Open Source Machine Learning Algorithms</a:t>
            </a:r>
          </a:p>
          <a:p>
            <a:pPr lvl="1"/>
            <a:r>
              <a:rPr lang="en-US" sz="3600" dirty="0"/>
              <a:t>Deep Learning - TensorFlow</a:t>
            </a:r>
          </a:p>
          <a:p>
            <a:r>
              <a:rPr lang="en-US" sz="3600" dirty="0"/>
              <a:t>Improved Computation</a:t>
            </a:r>
          </a:p>
          <a:p>
            <a:pPr lvl="1"/>
            <a:r>
              <a:rPr lang="en-US" sz="3600" dirty="0"/>
              <a:t>GPUs are faster and cheaper than CPUs</a:t>
            </a:r>
          </a:p>
          <a:p>
            <a:r>
              <a:rPr lang="en-US" sz="3600" dirty="0"/>
              <a:t>Affordable</a:t>
            </a:r>
          </a:p>
          <a:p>
            <a:pPr lvl="1"/>
            <a:r>
              <a:rPr lang="en-US" sz="3600" dirty="0"/>
              <a:t>Elastic Cloud Resources</a:t>
            </a:r>
          </a:p>
          <a:p>
            <a:pPr lvl="1"/>
            <a:r>
              <a:rPr lang="en-US" sz="3600" dirty="0"/>
              <a:t>Low barrier to entry</a:t>
            </a:r>
          </a:p>
          <a:p>
            <a:endParaRPr lang="en-US" sz="3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0A2447E-7883-7745-A944-D01E7B76DC5E}"/>
              </a:ext>
            </a:extLst>
          </p:cNvPr>
          <p:cNvSpPr/>
          <p:nvPr/>
        </p:nvSpPr>
        <p:spPr bwMode="auto">
          <a:xfrm>
            <a:off x="14395937" y="3509317"/>
            <a:ext cx="8862646" cy="7135238"/>
          </a:xfrm>
          <a:prstGeom prst="round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4000" dirty="0"/>
              <a:t>“It is a renaissance, it is a golden age … We are now solving problems with machine learning and artificial intelligence that were … in the realm of science fiction for the last several decades. And natural language understanding, machine vision problems, it really is an amazing renaissance.”</a:t>
            </a:r>
            <a:endParaRPr lang="en-US" sz="3200" b="1" dirty="0">
              <a:latin typeface="Arial" charset="0"/>
            </a:endParaRP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3200" i="1" dirty="0"/>
              <a:t>AWS CEO, Jeff Bezos May 2017</a:t>
            </a:r>
            <a:endParaRPr lang="en-US" sz="3200" b="1" i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34540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p:pic>
        <p:nvPicPr>
          <p:cNvPr id="2050" name="Picture 2" descr="Image result for difference between machine learning and deep learning with examp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70" y="1508548"/>
            <a:ext cx="13896208" cy="883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33377" y="8507618"/>
            <a:ext cx="37153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Sourced from NVIDIA blog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9234" y="4308750"/>
            <a:ext cx="6378920" cy="4706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42420" y="10044560"/>
            <a:ext cx="129877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Deep Learning Subset of Artificial Intelligence and Machine Learning Employs Neural Nets with </a:t>
            </a:r>
            <a:r>
              <a:rPr lang="en-US" sz="4000" u="sng" dirty="0"/>
              <a:t>Multiple</a:t>
            </a:r>
            <a:r>
              <a:rPr lang="en-US" sz="4000" dirty="0"/>
              <a:t> Hidden Layers to Improve Machine Learning Accuracy, Now Beyond Human Capabilities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595679" y="9015450"/>
            <a:ext cx="655092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Reduces need for feature engineering</a:t>
            </a:r>
          </a:p>
          <a:p>
            <a:pPr marL="571500" indent="-5715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Generalize more readily and tolerate noisy data</a:t>
            </a:r>
          </a:p>
          <a:p>
            <a:pPr marL="571500" indent="-5715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Higher accuracy</a:t>
            </a:r>
          </a:p>
        </p:txBody>
      </p:sp>
    </p:spTree>
    <p:extLst>
      <p:ext uri="{BB962C8B-B14F-4D97-AF65-F5344CB8AC3E}">
        <p14:creationId xmlns:p14="http://schemas.microsoft.com/office/powerpoint/2010/main" val="2026830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Perfect Storm for Deep Learning</a:t>
            </a:r>
          </a:p>
        </p:txBody>
      </p:sp>
      <p:sp>
        <p:nvSpPr>
          <p:cNvPr id="7" name="Oval 6"/>
          <p:cNvSpPr/>
          <p:nvPr/>
        </p:nvSpPr>
        <p:spPr>
          <a:xfrm>
            <a:off x="15853894" y="9659154"/>
            <a:ext cx="3013656" cy="301365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6" name="Oval 5"/>
          <p:cNvSpPr/>
          <p:nvPr/>
        </p:nvSpPr>
        <p:spPr>
          <a:xfrm>
            <a:off x="5482105" y="5208051"/>
            <a:ext cx="3082346" cy="308234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grpSp>
        <p:nvGrpSpPr>
          <p:cNvPr id="8" name="Group 7"/>
          <p:cNvGrpSpPr/>
          <p:nvPr/>
        </p:nvGrpSpPr>
        <p:grpSpPr>
          <a:xfrm>
            <a:off x="12829505" y="1617453"/>
            <a:ext cx="3510566" cy="3172494"/>
            <a:chOff x="6572519" y="695806"/>
            <a:chExt cx="1755283" cy="1586247"/>
          </a:xfrm>
        </p:grpSpPr>
        <p:sp>
          <p:nvSpPr>
            <p:cNvPr id="4" name="Explosion 1 3"/>
            <p:cNvSpPr/>
            <p:nvPr/>
          </p:nvSpPr>
          <p:spPr>
            <a:xfrm>
              <a:off x="6572519" y="842808"/>
              <a:ext cx="1755283" cy="1279274"/>
            </a:xfrm>
            <a:prstGeom prst="irregularSeal1">
              <a:avLst/>
            </a:prstGeom>
            <a:blipFill>
              <a:blip r:embed="rId4"/>
              <a:stretch>
                <a:fillRect/>
              </a:stretch>
            </a:blip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" name="Oval 8"/>
            <p:cNvSpPr/>
            <p:nvPr/>
          </p:nvSpPr>
          <p:spPr>
            <a:xfrm>
              <a:off x="6572519" y="695806"/>
              <a:ext cx="1586247" cy="1586247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</p:grpSp>
      <p:cxnSp>
        <p:nvCxnSpPr>
          <p:cNvPr id="13" name="Straight Connector 12"/>
          <p:cNvCxnSpPr>
            <a:stCxn id="9" idx="2"/>
            <a:endCxn id="6" idx="7"/>
          </p:cNvCxnSpPr>
          <p:nvPr/>
        </p:nvCxnSpPr>
        <p:spPr>
          <a:xfrm flipH="1">
            <a:off x="8113051" y="3203701"/>
            <a:ext cx="4716454" cy="245575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5"/>
            <a:endCxn id="7" idx="2"/>
          </p:cNvCxnSpPr>
          <p:nvPr/>
        </p:nvCxnSpPr>
        <p:spPr>
          <a:xfrm>
            <a:off x="8113050" y="7838997"/>
            <a:ext cx="7740844" cy="3326986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340071" y="1672296"/>
            <a:ext cx="36543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Explosion</a:t>
            </a:r>
          </a:p>
          <a:p>
            <a:r>
              <a:rPr lang="en-US" sz="3600" dirty="0"/>
              <a:t>of 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098301" y="9817237"/>
            <a:ext cx="365437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GPUs and Cloud</a:t>
            </a:r>
          </a:p>
          <a:p>
            <a:r>
              <a:rPr lang="en-US" sz="3600" dirty="0"/>
              <a:t>Overcome computational constraints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84365" y="5456561"/>
            <a:ext cx="482206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Rapid Progress</a:t>
            </a:r>
          </a:p>
          <a:p>
            <a:r>
              <a:rPr lang="en-US" sz="3600" dirty="0"/>
              <a:t>of research and open source applications of neural networks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58354" y="9817237"/>
            <a:ext cx="10534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Artificial Intelligence now is spreading outside of research into everyday activities and operations</a:t>
            </a:r>
          </a:p>
        </p:txBody>
      </p:sp>
    </p:spTree>
    <p:extLst>
      <p:ext uri="{BB962C8B-B14F-4D97-AF65-F5344CB8AC3E}">
        <p14:creationId xmlns:p14="http://schemas.microsoft.com/office/powerpoint/2010/main" val="56394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4EB4B2-20AC-6147-8734-A0612BEDB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/>
              <a:t>GDIT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8C3539-30D4-124A-BCAE-E0C04BDF4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85ADAF7F-F432-4B1A-96B4-A91B919DADDF}" type="slidenum">
              <a:rPr lang="en-US" b="1" smtClean="0">
                <a:solidFill>
                  <a:srgbClr val="939EA7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8</a:t>
            </a:fld>
            <a:r>
              <a:rPr lang="en-US" b="1" dirty="0"/>
              <a:t>  </a:t>
            </a:r>
            <a:r>
              <a:rPr lang="en-US" b="1" dirty="0">
                <a:solidFill>
                  <a:srgbClr val="003896"/>
                </a:solidFill>
              </a:rPr>
              <a:t>| </a:t>
            </a:r>
            <a:r>
              <a:rPr lang="en-US" b="1" dirty="0"/>
              <a:t> </a:t>
            </a:r>
            <a:r>
              <a:rPr lang="en-US" b="1" dirty="0">
                <a:solidFill>
                  <a:srgbClr val="939EA7"/>
                </a:solidFill>
              </a:rPr>
              <a:t>gdit.com</a:t>
            </a:r>
            <a:endParaRPr lang="en-US" dirty="0">
              <a:solidFill>
                <a:srgbClr val="939EA7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2690AD-D12C-CD40-A583-5880991D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Self-Service tools increase Data Analytics productivity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F23C61-6211-4A4E-B515-C24F196BE965}"/>
              </a:ext>
            </a:extLst>
          </p:cNvPr>
          <p:cNvGrpSpPr/>
          <p:nvPr/>
        </p:nvGrpSpPr>
        <p:grpSpPr>
          <a:xfrm>
            <a:off x="1444752" y="5926185"/>
            <a:ext cx="21444504" cy="3428472"/>
            <a:chOff x="1001179" y="4275720"/>
            <a:chExt cx="10722252" cy="1714236"/>
          </a:xfrm>
        </p:grpSpPr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B38C2313-4B24-EF41-8E73-FAA781A5C368}"/>
                </a:ext>
              </a:extLst>
            </p:cNvPr>
            <p:cNvSpPr/>
            <p:nvPr/>
          </p:nvSpPr>
          <p:spPr bwMode="auto">
            <a:xfrm>
              <a:off x="2560896" y="4275720"/>
              <a:ext cx="2566220" cy="1714235"/>
            </a:xfrm>
            <a:prstGeom prst="chevron">
              <a:avLst>
                <a:gd name="adj" fmla="val 24144"/>
              </a:avLst>
            </a:prstGeom>
            <a:solidFill>
              <a:srgbClr val="365D92"/>
            </a:solidFill>
            <a:ln>
              <a:noFill/>
            </a:ln>
            <a:effectLst/>
            <a:extLst/>
          </p:spPr>
          <p:txBody>
            <a:bodyPr vert="horz" wrap="none" lIns="182880" tIns="91440" rIns="182880" bIns="914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8288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2200" b="1" dirty="0">
                <a:latin typeface="Arial" charset="0"/>
              </a:endParaRPr>
            </a:p>
          </p:txBody>
        </p:sp>
        <p:sp>
          <p:nvSpPr>
            <p:cNvPr id="8" name="Pentagon 7">
              <a:extLst>
                <a:ext uri="{FF2B5EF4-FFF2-40B4-BE49-F238E27FC236}">
                  <a16:creationId xmlns:a16="http://schemas.microsoft.com/office/drawing/2014/main" id="{2FFFB5C2-85C7-E443-91B6-AC6A5B3079AA}"/>
                </a:ext>
              </a:extLst>
            </p:cNvPr>
            <p:cNvSpPr/>
            <p:nvPr/>
          </p:nvSpPr>
          <p:spPr bwMode="auto">
            <a:xfrm>
              <a:off x="1001179" y="4275720"/>
              <a:ext cx="2080263" cy="1714235"/>
            </a:xfrm>
            <a:prstGeom prst="homePlate">
              <a:avLst>
                <a:gd name="adj" fmla="val 29262"/>
              </a:avLst>
            </a:prstGeom>
            <a:solidFill>
              <a:srgbClr val="2C4D77"/>
            </a:solidFill>
            <a:ln>
              <a:noFill/>
            </a:ln>
            <a:effectLst/>
            <a:extLst/>
          </p:spPr>
          <p:txBody>
            <a:bodyPr vert="horz" wrap="none" lIns="182880" tIns="91440" rIns="182880" bIns="914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8288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2200" b="1" dirty="0">
                <a:latin typeface="Arial" charset="0"/>
              </a:endParaRP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19802BD4-8A95-224C-BE6A-3FD42C924D56}"/>
                </a:ext>
              </a:extLst>
            </p:cNvPr>
            <p:cNvSpPr/>
            <p:nvPr/>
          </p:nvSpPr>
          <p:spPr bwMode="auto">
            <a:xfrm>
              <a:off x="4611282" y="4275721"/>
              <a:ext cx="2566220" cy="1714235"/>
            </a:xfrm>
            <a:prstGeom prst="chevron">
              <a:avLst>
                <a:gd name="adj" fmla="val 24144"/>
              </a:avLst>
            </a:prstGeom>
            <a:solidFill>
              <a:srgbClr val="4678BA"/>
            </a:solidFill>
            <a:ln>
              <a:noFill/>
            </a:ln>
            <a:effectLst/>
            <a:extLst/>
          </p:spPr>
          <p:txBody>
            <a:bodyPr vert="horz" wrap="none" lIns="182880" tIns="91440" rIns="182880" bIns="914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8288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2200" b="1" dirty="0">
                <a:latin typeface="Arial" charset="0"/>
              </a:endParaRP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BFA0BC5D-B2AC-854E-84B8-B5718EC695CF}"/>
                </a:ext>
              </a:extLst>
            </p:cNvPr>
            <p:cNvSpPr/>
            <p:nvPr/>
          </p:nvSpPr>
          <p:spPr bwMode="auto">
            <a:xfrm>
              <a:off x="6679963" y="4275720"/>
              <a:ext cx="2566220" cy="1714235"/>
            </a:xfrm>
            <a:prstGeom prst="chevron">
              <a:avLst>
                <a:gd name="adj" fmla="val 24144"/>
              </a:avLst>
            </a:prstGeom>
            <a:solidFill>
              <a:srgbClr val="638DC5"/>
            </a:solidFill>
            <a:ln>
              <a:noFill/>
            </a:ln>
            <a:effectLst/>
            <a:extLst/>
          </p:spPr>
          <p:txBody>
            <a:bodyPr vert="horz" wrap="none" lIns="182880" tIns="91440" rIns="182880" bIns="914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8288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2200" b="1" dirty="0">
                <a:latin typeface="Arial" charset="0"/>
              </a:endParaRPr>
            </a:p>
          </p:txBody>
        </p:sp>
        <p:sp>
          <p:nvSpPr>
            <p:cNvPr id="11" name="Chevron 10">
              <a:extLst>
                <a:ext uri="{FF2B5EF4-FFF2-40B4-BE49-F238E27FC236}">
                  <a16:creationId xmlns:a16="http://schemas.microsoft.com/office/drawing/2014/main" id="{86F882FD-9949-1D4D-B722-83030B243F77}"/>
                </a:ext>
              </a:extLst>
            </p:cNvPr>
            <p:cNvSpPr/>
            <p:nvPr/>
          </p:nvSpPr>
          <p:spPr bwMode="auto">
            <a:xfrm>
              <a:off x="8721560" y="4275720"/>
              <a:ext cx="2566220" cy="1714235"/>
            </a:xfrm>
            <a:prstGeom prst="chevron">
              <a:avLst>
                <a:gd name="adj" fmla="val 24144"/>
              </a:avLst>
            </a:prstGeom>
            <a:solidFill>
              <a:srgbClr val="7C9FCE"/>
            </a:solidFill>
            <a:ln>
              <a:noFill/>
            </a:ln>
            <a:effectLst/>
            <a:extLst/>
          </p:spPr>
          <p:txBody>
            <a:bodyPr vert="horz" wrap="none" lIns="182880" tIns="91440" rIns="182880" bIns="914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8288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2200" b="1" dirty="0">
                <a:latin typeface="Arial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F68BE0-999C-3B4F-8776-41247A92811C}"/>
                </a:ext>
              </a:extLst>
            </p:cNvPr>
            <p:cNvSpPr txBox="1"/>
            <p:nvPr/>
          </p:nvSpPr>
          <p:spPr>
            <a:xfrm>
              <a:off x="1146392" y="4301959"/>
              <a:ext cx="1288695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</a:rPr>
                <a:t>Acquire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209B93-A942-3148-B0C9-925484F13C03}"/>
                </a:ext>
              </a:extLst>
            </p:cNvPr>
            <p:cNvSpPr txBox="1"/>
            <p:nvPr/>
          </p:nvSpPr>
          <p:spPr>
            <a:xfrm>
              <a:off x="3235025" y="4301959"/>
              <a:ext cx="949852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</a:rPr>
                <a:t>Store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C1C1AC-87FB-5F44-8EBB-E03782260E36}"/>
                </a:ext>
              </a:extLst>
            </p:cNvPr>
            <p:cNvSpPr txBox="1"/>
            <p:nvPr/>
          </p:nvSpPr>
          <p:spPr>
            <a:xfrm>
              <a:off x="5001684" y="4301959"/>
              <a:ext cx="1709756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Transform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6017E5-9A5A-5940-8A79-D7E098D27906}"/>
                </a:ext>
              </a:extLst>
            </p:cNvPr>
            <p:cNvSpPr txBox="1"/>
            <p:nvPr/>
          </p:nvSpPr>
          <p:spPr>
            <a:xfrm>
              <a:off x="9178560" y="4301959"/>
              <a:ext cx="161037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Consume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BE1E81-6D91-264B-852D-6FF4811219FC}"/>
                </a:ext>
              </a:extLst>
            </p:cNvPr>
            <p:cNvSpPr txBox="1"/>
            <p:nvPr/>
          </p:nvSpPr>
          <p:spPr>
            <a:xfrm>
              <a:off x="7214187" y="4301959"/>
              <a:ext cx="1372211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Analyze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2F5E41-C86A-BC44-98DF-936AF94E5000}"/>
                </a:ext>
              </a:extLst>
            </p:cNvPr>
            <p:cNvSpPr txBox="1"/>
            <p:nvPr/>
          </p:nvSpPr>
          <p:spPr>
            <a:xfrm>
              <a:off x="1001179" y="4815033"/>
              <a:ext cx="192209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</a:rPr>
                <a:t>Enterprise Data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</a:rPr>
                <a:t>Reference Data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</a:rPr>
                <a:t>External Data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32DEDA-AECE-B748-AA19-B0EB6C46A562}"/>
                </a:ext>
              </a:extLst>
            </p:cNvPr>
            <p:cNvSpPr txBox="1"/>
            <p:nvPr/>
          </p:nvSpPr>
          <p:spPr>
            <a:xfrm>
              <a:off x="7213452" y="4741109"/>
              <a:ext cx="2207324" cy="1031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</a:rPr>
                <a:t>Retrospective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</a:rPr>
                <a:t>Predictive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</a:rPr>
                <a:t>Data Science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</a:rPr>
                <a:t>AI/ML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A6240C-F414-2D4B-9A75-AA1C5FC59ADF}"/>
                </a:ext>
              </a:extLst>
            </p:cNvPr>
            <p:cNvSpPr txBox="1"/>
            <p:nvPr/>
          </p:nvSpPr>
          <p:spPr>
            <a:xfrm>
              <a:off x="5197195" y="4793749"/>
              <a:ext cx="1273135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</a:rPr>
                <a:t>Clean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</a:rPr>
                <a:t>Enrich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</a:rPr>
                <a:t>Integrate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E159F9-FE9C-4D43-BDBC-EDF9E830CF36}"/>
                </a:ext>
              </a:extLst>
            </p:cNvPr>
            <p:cNvSpPr txBox="1"/>
            <p:nvPr/>
          </p:nvSpPr>
          <p:spPr>
            <a:xfrm>
              <a:off x="3117598" y="4808085"/>
              <a:ext cx="2126572" cy="1031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</a:rPr>
                <a:t>Data Lakes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</a:rPr>
                <a:t>Data Warehouses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</a:rPr>
                <a:t>Object Stores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</a:rPr>
                <a:t>Files / HDFS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4E247C-9044-1F44-911B-28C6D45BEDC0}"/>
                </a:ext>
              </a:extLst>
            </p:cNvPr>
            <p:cNvSpPr txBox="1"/>
            <p:nvPr/>
          </p:nvSpPr>
          <p:spPr>
            <a:xfrm>
              <a:off x="9131454" y="4615715"/>
              <a:ext cx="2591977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</a:rPr>
                <a:t>Models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</a:rPr>
                <a:t>Predictions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</a:rPr>
                <a:t>Visualizations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</a:rPr>
                <a:t>Analytics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</a:rPr>
                <a:t>APIs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AB0650EF-CBF8-7C41-97C3-C60DE4D3E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788" y="2856333"/>
            <a:ext cx="2743200" cy="17483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E183BB-5CC1-8D43-853C-A438E2997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195" y="3509524"/>
            <a:ext cx="4597390" cy="14558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64A7A3-75DA-3146-8F93-E93B24BD7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6573" y="3721935"/>
            <a:ext cx="5210374" cy="1243430"/>
          </a:xfrm>
          <a:prstGeom prst="rect">
            <a:avLst/>
          </a:prstGeom>
        </p:spPr>
      </p:pic>
      <p:pic>
        <p:nvPicPr>
          <p:cNvPr id="25" name="Picture 2" descr="Image result for amazon web services logo">
            <a:hlinkClick r:id="rId5"/>
            <a:extLst>
              <a:ext uri="{FF2B5EF4-FFF2-40B4-BE49-F238E27FC236}">
                <a16:creationId xmlns:a16="http://schemas.microsoft.com/office/drawing/2014/main" id="{A1AD8628-AC64-AB40-8122-2EDD2BDA9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279" y="10005722"/>
            <a:ext cx="2915442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microsoft azure logo">
            <a:hlinkClick r:id="rId7"/>
            <a:extLst>
              <a:ext uri="{FF2B5EF4-FFF2-40B4-BE49-F238E27FC236}">
                <a16:creationId xmlns:a16="http://schemas.microsoft.com/office/drawing/2014/main" id="{489B28B6-691D-FF4F-874B-E6A98DB96A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/>
          <a:stretch/>
        </p:blipFill>
        <p:spPr bwMode="auto">
          <a:xfrm>
            <a:off x="10705109" y="10005722"/>
            <a:ext cx="318374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E68D161-EAA2-AF4E-AE77-23E81A2969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244" y="9639962"/>
            <a:ext cx="2956556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94EFEF-8D3D-B047-B481-0EDC35DA9358}"/>
              </a:ext>
            </a:extLst>
          </p:cNvPr>
          <p:cNvSpPr txBox="1"/>
          <p:nvPr/>
        </p:nvSpPr>
        <p:spPr>
          <a:xfrm>
            <a:off x="9408407" y="4729309"/>
            <a:ext cx="29049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Self-Service </a:t>
            </a:r>
          </a:p>
          <a:p>
            <a:pPr algn="ctr"/>
            <a:r>
              <a:rPr lang="en-US" sz="2800" dirty="0"/>
              <a:t>Data Preparation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DF1723-A70D-B24F-A8C6-ECC3645F6237}"/>
              </a:ext>
            </a:extLst>
          </p:cNvPr>
          <p:cNvSpPr txBox="1"/>
          <p:nvPr/>
        </p:nvSpPr>
        <p:spPr>
          <a:xfrm>
            <a:off x="17915676" y="4806759"/>
            <a:ext cx="46153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Self-Service </a:t>
            </a:r>
          </a:p>
          <a:p>
            <a:pPr algn="ctr"/>
            <a:r>
              <a:rPr lang="en-US" sz="2800" dirty="0"/>
              <a:t>Data Visualization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9DAB1B-83CA-A94F-8541-D894906F182A}"/>
              </a:ext>
            </a:extLst>
          </p:cNvPr>
          <p:cNvSpPr txBox="1"/>
          <p:nvPr/>
        </p:nvSpPr>
        <p:spPr>
          <a:xfrm>
            <a:off x="12836839" y="4813067"/>
            <a:ext cx="44911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Self-Service </a:t>
            </a:r>
          </a:p>
          <a:p>
            <a:r>
              <a:rPr lang="en-US" sz="2800" dirty="0"/>
              <a:t>Machine Learning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45A343-55FD-7343-A8E4-C4A012BA5E80}"/>
              </a:ext>
            </a:extLst>
          </p:cNvPr>
          <p:cNvSpPr/>
          <p:nvPr/>
        </p:nvSpPr>
        <p:spPr>
          <a:xfrm>
            <a:off x="4564187" y="11501727"/>
            <a:ext cx="140525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Cloud-native platforms support entire Data Analytics Pipeline</a:t>
            </a:r>
          </a:p>
        </p:txBody>
      </p:sp>
    </p:spTree>
    <p:extLst>
      <p:ext uri="{BB962C8B-B14F-4D97-AF65-F5344CB8AC3E}">
        <p14:creationId xmlns:p14="http://schemas.microsoft.com/office/powerpoint/2010/main" val="374502633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3EC7A85-7412-1C44-942E-DD757660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/>
              <a:t>GDIT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B74665-A80F-9441-ABE7-5F8C00753A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85ADAF7F-F432-4B1A-96B4-A91B919DADDF}" type="slidenum">
              <a:rPr lang="en-US" b="1" smtClean="0">
                <a:solidFill>
                  <a:srgbClr val="939EA7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9</a:t>
            </a:fld>
            <a:r>
              <a:rPr lang="en-US" b="1" dirty="0"/>
              <a:t>  </a:t>
            </a:r>
            <a:r>
              <a:rPr lang="en-US" b="1" dirty="0">
                <a:solidFill>
                  <a:srgbClr val="003896"/>
                </a:solidFill>
              </a:rPr>
              <a:t>| </a:t>
            </a:r>
            <a:r>
              <a:rPr lang="en-US" b="1" dirty="0"/>
              <a:t> </a:t>
            </a:r>
            <a:r>
              <a:rPr lang="en-US" b="1" dirty="0">
                <a:solidFill>
                  <a:srgbClr val="939EA7"/>
                </a:solidFill>
              </a:rPr>
              <a:t>gdit.com</a:t>
            </a:r>
            <a:endParaRPr lang="en-US" dirty="0">
              <a:solidFill>
                <a:srgbClr val="939EA7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35BDA5-5569-3849-9F4D-B9AF3116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Services provide rich AI/ML and Data Analytics services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4145F82-1843-A04C-B2E2-9F8CFAD8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Agile Innovation</a:t>
            </a:r>
          </a:p>
          <a:p>
            <a:r>
              <a:rPr lang="en-US" sz="3600" dirty="0"/>
              <a:t>Increased Capability</a:t>
            </a:r>
          </a:p>
          <a:p>
            <a:r>
              <a:rPr lang="en-US" sz="3600" dirty="0"/>
              <a:t>Reduced Time to Delivery</a:t>
            </a:r>
          </a:p>
          <a:p>
            <a:r>
              <a:rPr lang="en-US" sz="3600" dirty="0"/>
              <a:t>Elastic Scalability</a:t>
            </a:r>
          </a:p>
          <a:p>
            <a:r>
              <a:rPr lang="en-US" sz="3600" dirty="0"/>
              <a:t>Lower Administration Cost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486634-5688-9549-A0AC-A01F045E848F}"/>
              </a:ext>
            </a:extLst>
          </p:cNvPr>
          <p:cNvGrpSpPr/>
          <p:nvPr/>
        </p:nvGrpSpPr>
        <p:grpSpPr>
          <a:xfrm>
            <a:off x="13196699" y="3389979"/>
            <a:ext cx="8686802" cy="8229598"/>
            <a:chOff x="999065" y="1769535"/>
            <a:chExt cx="4343401" cy="41147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B7598EC-A786-2749-B10E-72AABF269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221" y="1769535"/>
              <a:ext cx="3313244" cy="12855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DA8A01-E198-F24F-B354-94585D1411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70" b="10696"/>
            <a:stretch/>
          </p:blipFill>
          <p:spPr>
            <a:xfrm>
              <a:off x="2029221" y="3217862"/>
              <a:ext cx="3313244" cy="11721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426708-9472-3043-B892-9E828310D1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2" t="15518" r="11442" b="9750"/>
            <a:stretch/>
          </p:blipFill>
          <p:spPr>
            <a:xfrm>
              <a:off x="2029223" y="4512734"/>
              <a:ext cx="3313243" cy="1371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3D8F77-7BFB-BE4E-891B-5E28B65F7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78" r="19628"/>
            <a:stretch/>
          </p:blipFill>
          <p:spPr>
            <a:xfrm>
              <a:off x="1090505" y="2087090"/>
              <a:ext cx="731520" cy="67304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931BEFC-1544-A64A-A277-E59847F1A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645" y="3569760"/>
              <a:ext cx="777240" cy="48577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F4C4A4-C38B-B347-AB25-7105F9720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065" y="4915730"/>
              <a:ext cx="914400" cy="565608"/>
            </a:xfrm>
            <a:prstGeom prst="rect">
              <a:avLst/>
            </a:prstGeom>
          </p:spPr>
        </p:pic>
      </p:grpSp>
      <p:pic>
        <p:nvPicPr>
          <p:cNvPr id="15" name="Picture 2" descr="Datacenter headaches">
            <a:extLst>
              <a:ext uri="{FF2B5EF4-FFF2-40B4-BE49-F238E27FC236}">
                <a16:creationId xmlns:a16="http://schemas.microsoft.com/office/drawing/2014/main" id="{DC61D9CD-4BCF-2743-B3F6-AB390ACB1DE9}"/>
              </a:ext>
            </a:extLst>
          </p:cNvPr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9321455"/>
            <a:ext cx="3996964" cy="237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&quot;No&quot; Symbol 15">
            <a:extLst>
              <a:ext uri="{FF2B5EF4-FFF2-40B4-BE49-F238E27FC236}">
                <a16:creationId xmlns:a16="http://schemas.microsoft.com/office/drawing/2014/main" id="{40801468-1AEF-BA43-994A-6B178C3D4FA9}"/>
              </a:ext>
            </a:extLst>
          </p:cNvPr>
          <p:cNvSpPr/>
          <p:nvPr/>
        </p:nvSpPr>
        <p:spPr bwMode="auto">
          <a:xfrm>
            <a:off x="4114800" y="8408505"/>
            <a:ext cx="3996964" cy="3970098"/>
          </a:xfrm>
          <a:prstGeom prst="noSmoking">
            <a:avLst>
              <a:gd name="adj" fmla="val 7892"/>
            </a:avLst>
          </a:prstGeom>
          <a:solidFill>
            <a:schemeClr val="bg2"/>
          </a:solidFill>
          <a:ln w="38100"/>
          <a:ex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2400" b="1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06846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GDIT">
      <a:dk1>
        <a:srgbClr val="474A4C"/>
      </a:dk1>
      <a:lt1>
        <a:srgbClr val="FFFFFF"/>
      </a:lt1>
      <a:dk2>
        <a:srgbClr val="737678"/>
      </a:dk2>
      <a:lt2>
        <a:srgbClr val="FFFFFF"/>
      </a:lt2>
      <a:accent1>
        <a:srgbClr val="FF9B1F"/>
      </a:accent1>
      <a:accent2>
        <a:srgbClr val="2D4F68"/>
      </a:accent2>
      <a:accent3>
        <a:srgbClr val="B9BCBE"/>
      </a:accent3>
      <a:accent4>
        <a:srgbClr val="D7DADC"/>
      </a:accent4>
      <a:accent5>
        <a:srgbClr val="F5F8FA"/>
      </a:accent5>
      <a:accent6>
        <a:srgbClr val="E6E4E1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38629</TotalTime>
  <Words>702</Words>
  <Application>Microsoft Macintosh PowerPoint</Application>
  <PresentationFormat>Custom</PresentationFormat>
  <Paragraphs>166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Visuelt Pro Light</vt:lpstr>
      <vt:lpstr>Office Theme</vt:lpstr>
      <vt:lpstr>GDIT Tech Talk</vt:lpstr>
      <vt:lpstr>Big Data keeps getting bigger</vt:lpstr>
      <vt:lpstr>Big Data keeps getting bigger – where is it stored ?</vt:lpstr>
      <vt:lpstr>Artificial Intelligence is all around us</vt:lpstr>
      <vt:lpstr>Why is AI so pervasive today? </vt:lpstr>
      <vt:lpstr>What is Deep Learning?</vt:lpstr>
      <vt:lpstr>The Perfect Storm for Deep Learning</vt:lpstr>
      <vt:lpstr>Self-Service tools increase Data Analytics productivity</vt:lpstr>
      <vt:lpstr>Cloud Services provide rich AI/ML and Data Analytics services</vt:lpstr>
      <vt:lpstr>Open Source underpins this revolution</vt:lpstr>
      <vt:lpstr>PowerPoint Presentation</vt:lpstr>
      <vt:lpstr>Data Science is just a part of a complex whole </vt:lpstr>
      <vt:lpstr>Data Scientist Key Abilities</vt:lpstr>
      <vt:lpstr>Data Science Team Roles and Skills</vt:lpstr>
      <vt:lpstr>Key Skills – Technical &amp; Soft</vt:lpstr>
      <vt:lpstr>PowerPoint Presentation</vt:lpstr>
    </vt:vector>
  </TitlesOfParts>
  <Company>CSRA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Rodriguez, Liliana M</dc:creator>
  <cp:lastModifiedBy>Vennergrund, Dave</cp:lastModifiedBy>
  <cp:revision>652</cp:revision>
  <cp:lastPrinted>2019-10-15T19:55:02Z</cp:lastPrinted>
  <dcterms:created xsi:type="dcterms:W3CDTF">2019-03-27T13:12:59Z</dcterms:created>
  <dcterms:modified xsi:type="dcterms:W3CDTF">2019-10-19T22:16:23Z</dcterms:modified>
</cp:coreProperties>
</file>